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312" r:id="rId3"/>
    <p:sldId id="257" r:id="rId4"/>
    <p:sldId id="258" r:id="rId5"/>
    <p:sldId id="266" r:id="rId6"/>
    <p:sldId id="260" r:id="rId7"/>
    <p:sldId id="261" r:id="rId8"/>
    <p:sldId id="263" r:id="rId9"/>
    <p:sldId id="264" r:id="rId10"/>
    <p:sldId id="262" r:id="rId11"/>
    <p:sldId id="265" r:id="rId12"/>
    <p:sldId id="267" r:id="rId13"/>
    <p:sldId id="268" r:id="rId14"/>
    <p:sldId id="308" r:id="rId15"/>
    <p:sldId id="269" r:id="rId16"/>
    <p:sldId id="270" r:id="rId17"/>
    <p:sldId id="271" r:id="rId18"/>
    <p:sldId id="272" r:id="rId19"/>
    <p:sldId id="273" r:id="rId20"/>
    <p:sldId id="274" r:id="rId21"/>
    <p:sldId id="275" r:id="rId22"/>
    <p:sldId id="276" r:id="rId23"/>
    <p:sldId id="277" r:id="rId24"/>
    <p:sldId id="309" r:id="rId25"/>
    <p:sldId id="278" r:id="rId26"/>
    <p:sldId id="282" r:id="rId27"/>
    <p:sldId id="279" r:id="rId28"/>
    <p:sldId id="280" r:id="rId29"/>
    <p:sldId id="281" r:id="rId30"/>
    <p:sldId id="283" r:id="rId31"/>
    <p:sldId id="284" r:id="rId32"/>
    <p:sldId id="310" r:id="rId33"/>
    <p:sldId id="293" r:id="rId34"/>
    <p:sldId id="295" r:id="rId35"/>
    <p:sldId id="296" r:id="rId36"/>
    <p:sldId id="297" r:id="rId37"/>
    <p:sldId id="298" r:id="rId38"/>
    <p:sldId id="299" r:id="rId39"/>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initials="J" lastIdx="4" clrIdx="0">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8097" autoAdjust="0"/>
  </p:normalViewPr>
  <p:slideViewPr>
    <p:cSldViewPr snapToGrid="0">
      <p:cViewPr varScale="1">
        <p:scale>
          <a:sx n="81" d="100"/>
          <a:sy n="81" d="100"/>
        </p:scale>
        <p:origin x="120"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65"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865574C3-F7C3-46F2-A34B-EA5868C86541}" type="datetimeFigureOut">
              <a:rPr lang="en-GB" smtClean="0"/>
              <a:t>03/08/2018</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3D07D633-5835-4E2B-ACD3-A25A32FE1C7F}" type="slidenum">
              <a:rPr lang="en-GB" smtClean="0"/>
              <a:t>‹#›</a:t>
            </a:fld>
            <a:endParaRPr lang="en-GB"/>
          </a:p>
        </p:txBody>
      </p:sp>
    </p:spTree>
    <p:extLst>
      <p:ext uri="{BB962C8B-B14F-4D97-AF65-F5344CB8AC3E}">
        <p14:creationId xmlns:p14="http://schemas.microsoft.com/office/powerpoint/2010/main" val="2108041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r>
              <a:rPr lang="en-GB" dirty="0"/>
              <a:t>This PowerPoint is designed to help students get the marks on the single-mark questions. It goes through both Paper</a:t>
            </a:r>
            <a:r>
              <a:rPr lang="en-GB" baseline="0" dirty="0"/>
              <a:t> 1 and Paper 2. </a:t>
            </a:r>
          </a:p>
          <a:p>
            <a:r>
              <a:rPr lang="en-GB" baseline="0" dirty="0"/>
              <a:t>Students will need a copy of the “Tell-Tale Heart” extract from the SAMs and whichever 19th-century text you choose to use. </a:t>
            </a:r>
            <a:endParaRPr lang="en-GB" dirty="0"/>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0737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a:t>
            </a:r>
            <a:r>
              <a:rPr lang="en-GB" baseline="0" dirty="0"/>
              <a:t> the SAMs materials and the specimen papers have been used.</a:t>
            </a:r>
          </a:p>
          <a:p>
            <a:r>
              <a:rPr lang="en-GB" baseline="0" dirty="0"/>
              <a:t>The texts used for the practice questions are the Winning and Losing texts taken from the Unseen Preparation Anthology: https://secure.qualifications.pearson.com/content/dam/secure/silver/all-uk-and-international/gcse/english-language/2015/teaching-and-learning-materials/GCSE-Language-Unseen-Preparation-Anthology.pdf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20</a:t>
            </a:fld>
            <a:endParaRPr lang="en-GB"/>
          </a:p>
        </p:txBody>
      </p:sp>
    </p:spTree>
    <p:extLst>
      <p:ext uri="{BB962C8B-B14F-4D97-AF65-F5344CB8AC3E}">
        <p14:creationId xmlns:p14="http://schemas.microsoft.com/office/powerpoint/2010/main" val="2681260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students a copy of the texts from the SAMs</a:t>
            </a:r>
            <a:r>
              <a:rPr lang="en-GB" baseline="0" dirty="0"/>
              <a:t> to support this lesson.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21</a:t>
            </a:fld>
            <a:endParaRPr lang="en-GB"/>
          </a:p>
        </p:txBody>
      </p:sp>
    </p:spTree>
    <p:extLst>
      <p:ext uri="{BB962C8B-B14F-4D97-AF65-F5344CB8AC3E}">
        <p14:creationId xmlns:p14="http://schemas.microsoft.com/office/powerpoint/2010/main" val="725050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a:t>
            </a:r>
            <a:r>
              <a:rPr lang="en-GB" baseline="0" dirty="0"/>
              <a:t> students to look at the section of the text and think about how they would answer.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22</a:t>
            </a:fld>
            <a:endParaRPr lang="en-GB"/>
          </a:p>
        </p:txBody>
      </p:sp>
    </p:spTree>
    <p:extLst>
      <p:ext uri="{BB962C8B-B14F-4D97-AF65-F5344CB8AC3E}">
        <p14:creationId xmlns:p14="http://schemas.microsoft.com/office/powerpoint/2010/main" val="2206345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a:t>
            </a:r>
            <a:r>
              <a:rPr lang="en-GB" baseline="0" dirty="0"/>
              <a:t> is a more simple, straightforward information-retrieval question. </a:t>
            </a:r>
          </a:p>
        </p:txBody>
      </p:sp>
      <p:sp>
        <p:nvSpPr>
          <p:cNvPr id="4" name="Slide Number Placeholder 3"/>
          <p:cNvSpPr>
            <a:spLocks noGrp="1"/>
          </p:cNvSpPr>
          <p:nvPr>
            <p:ph type="sldNum" sz="quarter" idx="10"/>
          </p:nvPr>
        </p:nvSpPr>
        <p:spPr/>
        <p:txBody>
          <a:bodyPr/>
          <a:lstStyle/>
          <a:p>
            <a:fld id="{3D07D633-5835-4E2B-ACD3-A25A32FE1C7F}" type="slidenum">
              <a:rPr lang="en-GB" smtClean="0"/>
              <a:t>29</a:t>
            </a:fld>
            <a:endParaRPr lang="en-GB"/>
          </a:p>
        </p:txBody>
      </p:sp>
    </p:spTree>
    <p:extLst>
      <p:ext uri="{BB962C8B-B14F-4D97-AF65-F5344CB8AC3E}">
        <p14:creationId xmlns:p14="http://schemas.microsoft.com/office/powerpoint/2010/main" val="1989668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more challenging</a:t>
            </a:r>
            <a:r>
              <a:rPr lang="en-GB" baseline="0" dirty="0"/>
              <a:t> AO1 question and demands a greater level of inference from students.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30</a:t>
            </a:fld>
            <a:endParaRPr lang="en-GB"/>
          </a:p>
        </p:txBody>
      </p:sp>
    </p:spTree>
    <p:extLst>
      <p:ext uri="{BB962C8B-B14F-4D97-AF65-F5344CB8AC3E}">
        <p14:creationId xmlns:p14="http://schemas.microsoft.com/office/powerpoint/2010/main" val="1378671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note that the SAMs question has been adapted to fit the question</a:t>
            </a:r>
            <a:r>
              <a:rPr lang="en-GB" baseline="0" dirty="0"/>
              <a:t> stems of the specimen papers.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32</a:t>
            </a:fld>
            <a:endParaRPr lang="en-GB"/>
          </a:p>
        </p:txBody>
      </p:sp>
    </p:spTree>
    <p:extLst>
      <p:ext uri="{BB962C8B-B14F-4D97-AF65-F5344CB8AC3E}">
        <p14:creationId xmlns:p14="http://schemas.microsoft.com/office/powerpoint/2010/main" val="1480720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2</a:t>
            </a:fld>
            <a:endParaRPr lang="en-GB"/>
          </a:p>
        </p:txBody>
      </p:sp>
    </p:spTree>
    <p:extLst>
      <p:ext uri="{BB962C8B-B14F-4D97-AF65-F5344CB8AC3E}">
        <p14:creationId xmlns:p14="http://schemas.microsoft.com/office/powerpoint/2010/main" val="1674407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taken from the SAMs and the specimen papers on the website. If you want to use these for PPEs</a:t>
            </a:r>
            <a:r>
              <a:rPr lang="en-GB" baseline="0" dirty="0"/>
              <a:t>, you may wish to edit these. The SAMs will be used for the example answers.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3</a:t>
            </a:fld>
            <a:endParaRPr lang="en-GB"/>
          </a:p>
        </p:txBody>
      </p:sp>
    </p:spTree>
    <p:extLst>
      <p:ext uri="{BB962C8B-B14F-4D97-AF65-F5344CB8AC3E}">
        <p14:creationId xmlns:p14="http://schemas.microsoft.com/office/powerpoint/2010/main" val="2687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to identify the phrase that explains</a:t>
            </a:r>
            <a:r>
              <a:rPr lang="en-GB" baseline="0" dirty="0"/>
              <a:t> why there is no blood on the floor.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5</a:t>
            </a:fld>
            <a:endParaRPr lang="en-GB"/>
          </a:p>
        </p:txBody>
      </p:sp>
    </p:spTree>
    <p:extLst>
      <p:ext uri="{BB962C8B-B14F-4D97-AF65-F5344CB8AC3E}">
        <p14:creationId xmlns:p14="http://schemas.microsoft.com/office/powerpoint/2010/main" val="2219037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6</a:t>
            </a:fld>
            <a:endParaRPr lang="en-GB"/>
          </a:p>
        </p:txBody>
      </p:sp>
    </p:spTree>
    <p:extLst>
      <p:ext uri="{BB962C8B-B14F-4D97-AF65-F5344CB8AC3E}">
        <p14:creationId xmlns:p14="http://schemas.microsoft.com/office/powerpoint/2010/main" val="3003436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if students did get this</a:t>
            </a:r>
            <a:r>
              <a:rPr lang="en-GB" baseline="0" dirty="0"/>
              <a:t> right.</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7</a:t>
            </a:fld>
            <a:endParaRPr lang="en-GB"/>
          </a:p>
        </p:txBody>
      </p:sp>
    </p:spTree>
    <p:extLst>
      <p:ext uri="{BB962C8B-B14F-4D97-AF65-F5344CB8AC3E}">
        <p14:creationId xmlns:p14="http://schemas.microsoft.com/office/powerpoint/2010/main" val="2870986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either insert the</a:t>
            </a:r>
            <a:r>
              <a:rPr lang="en-GB" baseline="0" dirty="0"/>
              <a:t> question that links to the 19th</a:t>
            </a:r>
            <a:r>
              <a:rPr lang="en-GB" baseline="30000" dirty="0"/>
              <a:t>-</a:t>
            </a:r>
            <a:r>
              <a:rPr lang="en-GB" baseline="0" dirty="0"/>
              <a:t>century extract your students have been/will be studying, or you can insert one from any of the other novels.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10</a:t>
            </a:fld>
            <a:endParaRPr lang="en-GB"/>
          </a:p>
        </p:txBody>
      </p:sp>
    </p:spTree>
    <p:extLst>
      <p:ext uri="{BB962C8B-B14F-4D97-AF65-F5344CB8AC3E}">
        <p14:creationId xmlns:p14="http://schemas.microsoft.com/office/powerpoint/2010/main" val="1847047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15</a:t>
            </a:fld>
            <a:endParaRPr lang="en-GB"/>
          </a:p>
        </p:txBody>
      </p:sp>
    </p:spTree>
    <p:extLst>
      <p:ext uri="{BB962C8B-B14F-4D97-AF65-F5344CB8AC3E}">
        <p14:creationId xmlns:p14="http://schemas.microsoft.com/office/powerpoint/2010/main" val="3547285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use the relevant slide from</a:t>
            </a:r>
            <a:r>
              <a:rPr lang="en-GB" baseline="0" dirty="0"/>
              <a:t> the short-mark presentation. </a:t>
            </a:r>
            <a:endParaRPr lang="en-GB" dirty="0"/>
          </a:p>
        </p:txBody>
      </p:sp>
      <p:sp>
        <p:nvSpPr>
          <p:cNvPr id="4" name="Slide Number Placeholder 3"/>
          <p:cNvSpPr>
            <a:spLocks noGrp="1"/>
          </p:cNvSpPr>
          <p:nvPr>
            <p:ph type="sldNum" sz="quarter" idx="10"/>
          </p:nvPr>
        </p:nvSpPr>
        <p:spPr/>
        <p:txBody>
          <a:bodyPr/>
          <a:lstStyle/>
          <a:p>
            <a:fld id="{3D07D633-5835-4E2B-ACD3-A25A32FE1C7F}" type="slidenum">
              <a:rPr lang="en-GB" smtClean="0"/>
              <a:t>19</a:t>
            </a:fld>
            <a:endParaRPr lang="en-GB"/>
          </a:p>
        </p:txBody>
      </p:sp>
    </p:spTree>
    <p:extLst>
      <p:ext uri="{BB962C8B-B14F-4D97-AF65-F5344CB8AC3E}">
        <p14:creationId xmlns:p14="http://schemas.microsoft.com/office/powerpoint/2010/main" val="562691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2934D9F-F3C8-4589-A22C-5B3CEC45FA19}" type="datetimeFigureOut">
              <a:rPr lang="en-GB" smtClean="0"/>
              <a:t>03/08/2018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1269150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934D9F-F3C8-4589-A22C-5B3CEC45FA19}" type="datetimeFigureOut">
              <a:rPr lang="en-GB" smtClean="0"/>
              <a:t>03/08/2018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4040753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934D9F-F3C8-4589-A22C-5B3CEC45FA19}" type="datetimeFigureOut">
              <a:rPr lang="en-GB" smtClean="0"/>
              <a:t>03/08/2018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4062227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868580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4006814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683146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563489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0184740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8901705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a16="http://schemas.microsoft.com/office/drawing/2014/main" xmlns="" id="{341D8F2C-08A7-46C5-B938-137599CD21D2}"/>
              </a:ext>
            </a:extLst>
          </p:cNvPr>
          <p:cNvPicPr preferRelativeResize="0"/>
          <p:nvPr userDrawn="1"/>
        </p:nvPicPr>
        <p:blipFill rotWithShape="1">
          <a:blip r:embed="rId3">
            <a:alphaModFix/>
          </a:blip>
          <a:srcRect/>
          <a:stretch/>
        </p:blipFill>
        <p:spPr>
          <a:xfrm>
            <a:off x="656644" y="6296829"/>
            <a:ext cx="1237999" cy="382920"/>
          </a:xfrm>
          <a:prstGeom prst="rect">
            <a:avLst/>
          </a:prstGeom>
          <a:noFill/>
          <a:ln>
            <a:noFill/>
          </a:ln>
        </p:spPr>
      </p:pic>
    </p:spTree>
    <p:extLst>
      <p:ext uri="{BB962C8B-B14F-4D97-AF65-F5344CB8AC3E}">
        <p14:creationId xmlns:p14="http://schemas.microsoft.com/office/powerpoint/2010/main" val="4453694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894652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934D9F-F3C8-4589-A22C-5B3CEC45FA19}" type="datetimeFigureOut">
              <a:rPr lang="en-GB" smtClean="0"/>
              <a:t>03/08/2018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1643872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103119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8848929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9834474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800616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9763246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21746549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161288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934D9F-F3C8-4589-A22C-5B3CEC45FA19}" type="datetimeFigureOut">
              <a:rPr lang="en-GB" smtClean="0"/>
              <a:t>03/08/2018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3926467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2934D9F-F3C8-4589-A22C-5B3CEC45FA19}" type="datetimeFigureOut">
              <a:rPr lang="en-GB" smtClean="0"/>
              <a:t>03/08/2018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4258715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2934D9F-F3C8-4589-A22C-5B3CEC45FA19}" type="datetimeFigureOut">
              <a:rPr lang="en-GB" smtClean="0"/>
              <a:t>03/08/2018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1733938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2934D9F-F3C8-4589-A22C-5B3CEC45FA19}" type="datetimeFigureOut">
              <a:rPr lang="en-GB" smtClean="0"/>
              <a:t>03/08/2018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1686931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934D9F-F3C8-4589-A22C-5B3CEC45FA19}" type="datetimeFigureOut">
              <a:rPr lang="en-GB" smtClean="0"/>
              <a:t>03/08/2018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1410469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934D9F-F3C8-4589-A22C-5B3CEC45FA19}" type="datetimeFigureOut">
              <a:rPr lang="en-GB" smtClean="0"/>
              <a:t>03/08/2018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501443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934D9F-F3C8-4589-A22C-5B3CEC45FA19}" type="datetimeFigureOut">
              <a:rPr lang="en-GB" smtClean="0"/>
              <a:t>03/08/2018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8E96D1-FBCC-4142-B8E5-B6AC5F3EC157}" type="slidenum">
              <a:rPr lang="en-GB" smtClean="0"/>
              <a:t>‹#›</a:t>
            </a:fld>
            <a:endParaRPr lang="en-GB"/>
          </a:p>
        </p:txBody>
      </p:sp>
    </p:spTree>
    <p:extLst>
      <p:ext uri="{BB962C8B-B14F-4D97-AF65-F5344CB8AC3E}">
        <p14:creationId xmlns:p14="http://schemas.microsoft.com/office/powerpoint/2010/main" val="68224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934D9F-F3C8-4589-A22C-5B3CEC45FA19}" type="datetimeFigureOut">
              <a:rPr lang="en-GB" smtClean="0"/>
              <a:t>03/08/2018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8E96D1-FBCC-4142-B8E5-B6AC5F3EC157}" type="slidenum">
              <a:rPr lang="en-GB" smtClean="0"/>
              <a:t>‹#›</a:t>
            </a:fld>
            <a:endParaRPr lang="en-GB"/>
          </a:p>
        </p:txBody>
      </p:sp>
    </p:spTree>
    <p:extLst>
      <p:ext uri="{BB962C8B-B14F-4D97-AF65-F5344CB8AC3E}">
        <p14:creationId xmlns:p14="http://schemas.microsoft.com/office/powerpoint/2010/main" val="2099229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183462008"/>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80208" y="1699708"/>
            <a:ext cx="6296399" cy="3619688"/>
          </a:xfrm>
          <a:prstGeom prst="rect">
            <a:avLst/>
          </a:prstGeom>
          <a:noFill/>
          <a:ln>
            <a:noFill/>
          </a:ln>
        </p:spPr>
        <p:txBody>
          <a:bodyPr lIns="0" tIns="0" rIns="0" bIns="0" anchor="ctr" anchorCtr="0">
            <a:noAutofit/>
          </a:bodyPr>
          <a:lstStyle/>
          <a:p>
            <a:pPr>
              <a:lnSpc>
                <a:spcPct val="100000"/>
              </a:lnSpc>
              <a:buSzPct val="25000"/>
            </a:pPr>
            <a:r>
              <a:rPr lang="en-GB" sz="6000"/>
              <a:t>Week 10 – </a:t>
            </a:r>
            <a:br>
              <a:rPr lang="en-GB" sz="6000"/>
            </a:br>
            <a:r>
              <a:rPr lang="en-GB" sz="6000"/>
              <a:t>Every </a:t>
            </a:r>
            <a:r>
              <a:rPr lang="en-GB" sz="6000" dirty="0"/>
              <a:t>mark counts</a:t>
            </a:r>
            <a:br>
              <a:rPr lang="en-GB" sz="6000" dirty="0"/>
            </a:br>
            <a:r>
              <a:rPr lang="en-GB" sz="1400" dirty="0"/>
              <a:t/>
            </a:r>
            <a:br>
              <a:rPr lang="en-GB" sz="1400" dirty="0"/>
            </a:br>
            <a:r>
              <a:rPr lang="en-GB" dirty="0"/>
              <a:t>Ensuring 100% on the short questions</a:t>
            </a:r>
            <a:br>
              <a:rPr lang="en-GB" dirty="0"/>
            </a:b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val="1449551378"/>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pic>
        <p:nvPicPr>
          <p:cNvPr id="4" name="Picture 3">
            <a:extLst>
              <a:ext uri="{FF2B5EF4-FFF2-40B4-BE49-F238E27FC236}">
                <a16:creationId xmlns:a16="http://schemas.microsoft.com/office/drawing/2014/main" xmlns="" id="{FA511BC2-BB18-44EB-9E46-994BBA1C08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050766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8904"/>
          </a:xfrm>
        </p:spPr>
        <p:txBody>
          <a:bodyPr/>
          <a:lstStyle/>
          <a:p>
            <a:r>
              <a:rPr lang="en-GB" b="1" dirty="0"/>
              <a:t>Paper 1 – Question 2 –AO1 – 2 marks</a:t>
            </a:r>
          </a:p>
        </p:txBody>
      </p:sp>
      <p:sp>
        <p:nvSpPr>
          <p:cNvPr id="3" name="Content Placeholder 2"/>
          <p:cNvSpPr>
            <a:spLocks noGrp="1"/>
          </p:cNvSpPr>
          <p:nvPr>
            <p:ph idx="1"/>
          </p:nvPr>
        </p:nvSpPr>
        <p:spPr>
          <a:xfrm>
            <a:off x="260465" y="1246910"/>
            <a:ext cx="11671069" cy="5519650"/>
          </a:xfrm>
        </p:spPr>
        <p:txBody>
          <a:bodyPr/>
          <a:lstStyle/>
          <a:p>
            <a:pPr marL="0" indent="0">
              <a:buNone/>
            </a:pPr>
            <a:r>
              <a:rPr lang="en-GB" dirty="0"/>
              <a:t>From lines 7–13, give two ways in which the writer shows that Jo is not a confident cook. </a:t>
            </a:r>
          </a:p>
          <a:p>
            <a:pPr marL="0" indent="0">
              <a:buNone/>
            </a:pPr>
            <a:r>
              <a:rPr lang="en-GB" dirty="0"/>
              <a:t>You may use your own words or quote from the text.</a:t>
            </a:r>
          </a:p>
          <a:p>
            <a:pPr marL="0" indent="0">
              <a:buNone/>
            </a:pPr>
            <a:endParaRPr lang="en-GB" dirty="0"/>
          </a:p>
          <a:p>
            <a:pPr marL="0" indent="0">
              <a:buNone/>
            </a:pPr>
            <a:r>
              <a:rPr lang="en-GB" dirty="0"/>
              <a:t>From lines 1–10, give two ways tiredness affected Cornelius. </a:t>
            </a:r>
          </a:p>
          <a:p>
            <a:pPr marL="0" indent="0">
              <a:buNone/>
            </a:pPr>
            <a:r>
              <a:rPr lang="en-GB" dirty="0"/>
              <a:t>You may use your own words or quote from the text.</a:t>
            </a:r>
          </a:p>
          <a:p>
            <a:pPr marL="0" indent="0">
              <a:buNone/>
            </a:pPr>
            <a:endParaRPr lang="en-GB" dirty="0"/>
          </a:p>
          <a:p>
            <a:pPr marL="0" indent="0">
              <a:buNone/>
            </a:pPr>
            <a:r>
              <a:rPr lang="en-GB" dirty="0"/>
              <a:t>From lines 13–19, give two ways the narrator’s behaviour shows that he is confident he will not be caught. </a:t>
            </a:r>
          </a:p>
          <a:p>
            <a:pPr marL="0" indent="0">
              <a:buNone/>
            </a:pPr>
            <a:r>
              <a:rPr lang="en-GB" dirty="0"/>
              <a:t>You may use your own words or quote from the text.</a:t>
            </a:r>
          </a:p>
        </p:txBody>
      </p:sp>
      <p:pic>
        <p:nvPicPr>
          <p:cNvPr id="4" name="Picture 3">
            <a:extLst>
              <a:ext uri="{FF2B5EF4-FFF2-40B4-BE49-F238E27FC236}">
                <a16:creationId xmlns:a16="http://schemas.microsoft.com/office/drawing/2014/main" xmlns="" id="{8F007E87-B252-4FD4-B739-412CE3FD29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27714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91840" y="907941"/>
            <a:ext cx="5104014" cy="4059786"/>
          </a:xfrm>
        </p:spPr>
        <p:txBody>
          <a:bodyPr>
            <a:noAutofit/>
          </a:bodyPr>
          <a:lstStyle/>
          <a:p>
            <a:pPr marL="0" indent="0">
              <a:buNone/>
            </a:pPr>
            <a:r>
              <a:rPr lang="en-GB" sz="3600" b="1" dirty="0">
                <a:solidFill>
                  <a:srgbClr val="0070C0"/>
                </a:solidFill>
              </a:rPr>
              <a:t>From lines 13–19, </a:t>
            </a:r>
            <a:r>
              <a:rPr lang="en-GB" sz="3600" b="1" dirty="0"/>
              <a:t>give </a:t>
            </a:r>
            <a:r>
              <a:rPr lang="en-GB" sz="3600" b="1" dirty="0">
                <a:solidFill>
                  <a:srgbClr val="FF33CC"/>
                </a:solidFill>
              </a:rPr>
              <a:t>two ways </a:t>
            </a:r>
            <a:r>
              <a:rPr lang="en-GB" sz="3600" b="1" dirty="0"/>
              <a:t>the </a:t>
            </a:r>
            <a:r>
              <a:rPr lang="en-GB" sz="3600" b="1" dirty="0">
                <a:solidFill>
                  <a:srgbClr val="00B050"/>
                </a:solidFill>
              </a:rPr>
              <a:t>narrator’s behaviour shows that he is confident he will not be caught. </a:t>
            </a:r>
          </a:p>
          <a:p>
            <a:pPr marL="0" indent="0">
              <a:buNone/>
            </a:pPr>
            <a:r>
              <a:rPr lang="en-GB" sz="3600" b="1" dirty="0"/>
              <a:t>You may use </a:t>
            </a:r>
            <a:r>
              <a:rPr lang="en-GB" sz="3600" b="1" dirty="0">
                <a:solidFill>
                  <a:srgbClr val="FF0000"/>
                </a:solidFill>
              </a:rPr>
              <a:t>your own words or quote </a:t>
            </a:r>
            <a:r>
              <a:rPr lang="en-GB" sz="3600" b="1" dirty="0"/>
              <a:t>from the text.</a:t>
            </a:r>
          </a:p>
          <a:p>
            <a:endParaRPr lang="en-GB" sz="3600" b="1" dirty="0"/>
          </a:p>
        </p:txBody>
      </p:sp>
      <p:sp>
        <p:nvSpPr>
          <p:cNvPr id="4" name="Rectangle 3"/>
          <p:cNvSpPr/>
          <p:nvPr/>
        </p:nvSpPr>
        <p:spPr>
          <a:xfrm>
            <a:off x="331001" y="0"/>
            <a:ext cx="2561828" cy="1815882"/>
          </a:xfrm>
          <a:prstGeom prst="rect">
            <a:avLst/>
          </a:prstGeom>
        </p:spPr>
        <p:txBody>
          <a:bodyPr wrap="square">
            <a:spAutoFit/>
          </a:bodyPr>
          <a:lstStyle/>
          <a:p>
            <a:r>
              <a:rPr lang="en-GB" sz="2800" b="1" dirty="0">
                <a:solidFill>
                  <a:srgbClr val="0070C0"/>
                </a:solidFill>
              </a:rPr>
              <a:t>Identify where the answers need to come from.</a:t>
            </a:r>
          </a:p>
        </p:txBody>
      </p:sp>
      <p:sp>
        <p:nvSpPr>
          <p:cNvPr id="5" name="TextBox 4"/>
          <p:cNvSpPr txBox="1"/>
          <p:nvPr/>
        </p:nvSpPr>
        <p:spPr>
          <a:xfrm>
            <a:off x="331001" y="2037107"/>
            <a:ext cx="2443942" cy="1815882"/>
          </a:xfrm>
          <a:prstGeom prst="rect">
            <a:avLst/>
          </a:prstGeom>
          <a:noFill/>
        </p:spPr>
        <p:txBody>
          <a:bodyPr wrap="square" rtlCol="0">
            <a:spAutoFit/>
          </a:bodyPr>
          <a:lstStyle/>
          <a:p>
            <a:r>
              <a:rPr lang="en-GB" sz="2800" b="1" dirty="0">
                <a:solidFill>
                  <a:srgbClr val="FF33CC"/>
                </a:solidFill>
              </a:rPr>
              <a:t>This question specifically asks for </a:t>
            </a:r>
            <a:r>
              <a:rPr lang="en-GB" sz="2800" b="1" u="sng" dirty="0">
                <a:solidFill>
                  <a:srgbClr val="FF33CC"/>
                </a:solidFill>
              </a:rPr>
              <a:t>two</a:t>
            </a:r>
            <a:r>
              <a:rPr lang="en-GB" sz="2800" b="1" dirty="0">
                <a:solidFill>
                  <a:srgbClr val="FF33CC"/>
                </a:solidFill>
              </a:rPr>
              <a:t> answers.</a:t>
            </a:r>
          </a:p>
        </p:txBody>
      </p:sp>
      <p:sp>
        <p:nvSpPr>
          <p:cNvPr id="6" name="Rectangle 5"/>
          <p:cNvSpPr/>
          <p:nvPr/>
        </p:nvSpPr>
        <p:spPr>
          <a:xfrm>
            <a:off x="8794865" y="630654"/>
            <a:ext cx="3144981" cy="3108543"/>
          </a:xfrm>
          <a:prstGeom prst="rect">
            <a:avLst/>
          </a:prstGeom>
        </p:spPr>
        <p:txBody>
          <a:bodyPr wrap="square">
            <a:spAutoFit/>
          </a:bodyPr>
          <a:lstStyle/>
          <a:p>
            <a:r>
              <a:rPr lang="en-GB" sz="2800" b="1" dirty="0">
                <a:solidFill>
                  <a:srgbClr val="00B050"/>
                </a:solidFill>
              </a:rPr>
              <a:t>Shows the focus of the question – you must ensure that the answers you choose clearly answer the question.</a:t>
            </a:r>
          </a:p>
        </p:txBody>
      </p:sp>
      <p:sp>
        <p:nvSpPr>
          <p:cNvPr id="7" name="TextBox 6"/>
          <p:cNvSpPr txBox="1"/>
          <p:nvPr/>
        </p:nvSpPr>
        <p:spPr>
          <a:xfrm>
            <a:off x="1774034" y="5188952"/>
            <a:ext cx="9459883" cy="1384995"/>
          </a:xfrm>
          <a:prstGeom prst="rect">
            <a:avLst/>
          </a:prstGeom>
          <a:noFill/>
        </p:spPr>
        <p:txBody>
          <a:bodyPr wrap="square" rtlCol="0">
            <a:spAutoFit/>
          </a:bodyPr>
          <a:lstStyle/>
          <a:p>
            <a:r>
              <a:rPr lang="en-GB" sz="2800" b="1" dirty="0">
                <a:solidFill>
                  <a:srgbClr val="FF0000"/>
                </a:solidFill>
              </a:rPr>
              <a:t>You have the option of using your own words to answer this question, but you must make sure that your phrase is directly linked to both the text and the question.</a:t>
            </a:r>
          </a:p>
        </p:txBody>
      </p:sp>
      <p:pic>
        <p:nvPicPr>
          <p:cNvPr id="8" name="Picture 7">
            <a:extLst>
              <a:ext uri="{FF2B5EF4-FFF2-40B4-BE49-F238E27FC236}">
                <a16:creationId xmlns:a16="http://schemas.microsoft.com/office/drawing/2014/main" xmlns="" id="{EAD0FE6A-7245-4021-92E4-A78E0F7514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889068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Lines 13–19</a:t>
            </a:r>
          </a:p>
        </p:txBody>
      </p:sp>
      <p:sp>
        <p:nvSpPr>
          <p:cNvPr id="3" name="Content Placeholder 2"/>
          <p:cNvSpPr>
            <a:spLocks noGrp="1"/>
          </p:cNvSpPr>
          <p:nvPr>
            <p:ph idx="1"/>
          </p:nvPr>
        </p:nvSpPr>
        <p:spPr/>
        <p:txBody>
          <a:bodyPr/>
          <a:lstStyle/>
          <a:p>
            <a:pPr marL="0" indent="0">
              <a:buNone/>
            </a:pPr>
            <a:r>
              <a:rPr lang="en-GB" dirty="0"/>
              <a:t>I smiled, for what had I to fear? I bade the gentlemen welcome. The shriek, I said, was my own in a dream. The old man, I mentioned, was absent in the country. I took my visitors all over the house. I bade them search – search well. I led them, at length, to his chamber. I showed them his treasures, secure, undisturbed. In the enthusiasm of my confidence, I brought chairs into the room, and desired them here to rest from their fatigues, while I myself, in the wild audacity of my perfect triumph, placed my own seat upon the very spot beneath which reposed the corpse of the victim.</a:t>
            </a:r>
          </a:p>
          <a:p>
            <a:endParaRPr lang="en-GB" dirty="0"/>
          </a:p>
        </p:txBody>
      </p:sp>
      <p:pic>
        <p:nvPicPr>
          <p:cNvPr id="4" name="Picture 3">
            <a:extLst>
              <a:ext uri="{FF2B5EF4-FFF2-40B4-BE49-F238E27FC236}">
                <a16:creationId xmlns:a16="http://schemas.microsoft.com/office/drawing/2014/main" xmlns="" id="{065C436C-A8CB-41EA-9BE6-AE37DAE622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639571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069" y="198871"/>
            <a:ext cx="10515600" cy="632402"/>
          </a:xfrm>
        </p:spPr>
        <p:txBody>
          <a:bodyPr>
            <a:normAutofit fontScale="90000"/>
          </a:bodyPr>
          <a:lstStyle/>
          <a:p>
            <a:r>
              <a:rPr lang="en-GB" b="1" dirty="0"/>
              <a:t>Which answers would get the marks?</a:t>
            </a:r>
            <a:endParaRPr lang="en-GB" dirty="0"/>
          </a:p>
        </p:txBody>
      </p:sp>
      <p:sp>
        <p:nvSpPr>
          <p:cNvPr id="3" name="Content Placeholder 2"/>
          <p:cNvSpPr>
            <a:spLocks noGrp="1"/>
          </p:cNvSpPr>
          <p:nvPr>
            <p:ph idx="1"/>
          </p:nvPr>
        </p:nvSpPr>
        <p:spPr>
          <a:xfrm>
            <a:off x="838200" y="997527"/>
            <a:ext cx="10515600" cy="5179436"/>
          </a:xfrm>
        </p:spPr>
        <p:txBody>
          <a:bodyPr/>
          <a:lstStyle/>
          <a:p>
            <a:pPr marL="0" indent="0">
              <a:buNone/>
            </a:pPr>
            <a:r>
              <a:rPr lang="en-GB" dirty="0"/>
              <a:t>a) 1. I smiled, for what had I to fear? </a:t>
            </a:r>
          </a:p>
          <a:p>
            <a:pPr marL="0" indent="0">
              <a:buNone/>
            </a:pPr>
            <a:r>
              <a:rPr lang="en-GB" dirty="0"/>
              <a:t>     2. Wild audacity of my perfect triumph</a:t>
            </a:r>
          </a:p>
          <a:p>
            <a:pPr marL="0" indent="0">
              <a:buNone/>
            </a:pPr>
            <a:r>
              <a:rPr lang="en-GB" dirty="0"/>
              <a:t>b) 1. He encourages the policemen to “search well”</a:t>
            </a:r>
          </a:p>
          <a:p>
            <a:pPr marL="0" indent="0">
              <a:buNone/>
            </a:pPr>
            <a:r>
              <a:rPr lang="en-GB" dirty="0"/>
              <a:t>     2. He is very confident.</a:t>
            </a:r>
          </a:p>
          <a:p>
            <a:pPr marL="0" indent="0">
              <a:buNone/>
            </a:pPr>
            <a:r>
              <a:rPr lang="en-GB" dirty="0"/>
              <a:t>c)  1. He smiled and welcomed the gentlemen into his home. </a:t>
            </a:r>
          </a:p>
          <a:p>
            <a:pPr marL="0" indent="0">
              <a:buNone/>
            </a:pPr>
            <a:r>
              <a:rPr lang="en-GB" dirty="0"/>
              <a:t>     2. He showed the men around and sat down with them. </a:t>
            </a:r>
          </a:p>
          <a:p>
            <a:pPr marL="0" indent="0">
              <a:buNone/>
            </a:pPr>
            <a:r>
              <a:rPr lang="en-GB" dirty="0" smtClean="0"/>
              <a:t>d) 1. He thinks he is dreaming about the shrieks</a:t>
            </a:r>
          </a:p>
          <a:p>
            <a:pPr marL="0" indent="0">
              <a:buNone/>
            </a:pPr>
            <a:r>
              <a:rPr lang="en-GB" dirty="0" smtClean="0"/>
              <a:t>     2. He “answered cheerily.”</a:t>
            </a:r>
          </a:p>
          <a:p>
            <a:pPr marL="0" indent="0">
              <a:buNone/>
            </a:pPr>
            <a:r>
              <a:rPr lang="en-GB" dirty="0" smtClean="0"/>
              <a:t>e) 1. I bade them search – search well.</a:t>
            </a:r>
          </a:p>
          <a:p>
            <a:pPr marL="0" indent="0">
              <a:buNone/>
            </a:pPr>
            <a:r>
              <a:rPr lang="en-GB" dirty="0" smtClean="0"/>
              <a:t>     2. He feels “secure, undisturbed.”</a:t>
            </a:r>
            <a:endParaRPr lang="en-GB" dirty="0"/>
          </a:p>
        </p:txBody>
      </p:sp>
      <p:pic>
        <p:nvPicPr>
          <p:cNvPr id="4" name="Picture 3">
            <a:extLst>
              <a:ext uri="{FF2B5EF4-FFF2-40B4-BE49-F238E27FC236}">
                <a16:creationId xmlns:a16="http://schemas.microsoft.com/office/drawing/2014/main" xmlns="" id="{4FB0261F-E0AA-4417-8F0F-F94F2B3AB7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311425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0376" y="508545"/>
            <a:ext cx="10954789" cy="5698620"/>
          </a:xfrm>
        </p:spPr>
        <p:txBody>
          <a:bodyPr>
            <a:normAutofit/>
          </a:bodyPr>
          <a:lstStyle/>
          <a:p>
            <a:pPr marL="0" indent="0">
              <a:buNone/>
            </a:pPr>
            <a:r>
              <a:rPr lang="en-GB" sz="3200" b="1" dirty="0">
                <a:solidFill>
                  <a:srgbClr val="00B050"/>
                </a:solidFill>
              </a:rPr>
              <a:t>a) 1. I smiled, for what had I to fear? </a:t>
            </a:r>
          </a:p>
          <a:p>
            <a:pPr marL="0" indent="0">
              <a:buNone/>
            </a:pPr>
            <a:r>
              <a:rPr lang="en-GB" sz="3200" b="1" dirty="0">
                <a:solidFill>
                  <a:srgbClr val="00B050"/>
                </a:solidFill>
              </a:rPr>
              <a:t>     2. Wild audacity of my perfect triumph</a:t>
            </a:r>
          </a:p>
          <a:p>
            <a:pPr marL="0" indent="0">
              <a:buNone/>
            </a:pPr>
            <a:r>
              <a:rPr lang="en-GB" sz="3200" b="1" dirty="0">
                <a:solidFill>
                  <a:srgbClr val="00B050"/>
                </a:solidFill>
              </a:rPr>
              <a:t>b) 1. He encourages the policemen to “search well.”</a:t>
            </a:r>
          </a:p>
          <a:p>
            <a:pPr marL="0" indent="0">
              <a:buNone/>
            </a:pPr>
            <a:r>
              <a:rPr lang="en-GB" sz="3200" b="1" dirty="0"/>
              <a:t>     </a:t>
            </a:r>
            <a:r>
              <a:rPr lang="en-GB" sz="3200" b="1" strike="sngStrike" dirty="0">
                <a:solidFill>
                  <a:srgbClr val="FF0000"/>
                </a:solidFill>
              </a:rPr>
              <a:t>2. He is very confident.</a:t>
            </a:r>
          </a:p>
          <a:p>
            <a:pPr marL="0" indent="0">
              <a:buNone/>
            </a:pPr>
            <a:r>
              <a:rPr lang="en-GB" sz="3200" b="1" dirty="0">
                <a:solidFill>
                  <a:srgbClr val="00B050"/>
                </a:solidFill>
              </a:rPr>
              <a:t>c) 1. He smiled and welcomed the gentlemen into his home. </a:t>
            </a:r>
          </a:p>
          <a:p>
            <a:pPr marL="0" indent="0">
              <a:buNone/>
            </a:pPr>
            <a:r>
              <a:rPr lang="en-GB" sz="3200" b="1" dirty="0">
                <a:solidFill>
                  <a:srgbClr val="00B050"/>
                </a:solidFill>
              </a:rPr>
              <a:t>     2. He showed the men around and sat down with them. </a:t>
            </a:r>
          </a:p>
          <a:p>
            <a:pPr marL="0" indent="0">
              <a:buNone/>
            </a:pPr>
            <a:r>
              <a:rPr lang="en-GB" sz="3200" b="1" dirty="0" smtClean="0">
                <a:solidFill>
                  <a:srgbClr val="FF0000"/>
                </a:solidFill>
              </a:rPr>
              <a:t>d) </a:t>
            </a:r>
            <a:r>
              <a:rPr lang="en-GB" sz="3200" b="1" strike="sngStrike" dirty="0" smtClean="0">
                <a:solidFill>
                  <a:srgbClr val="FF0000"/>
                </a:solidFill>
              </a:rPr>
              <a:t>1. He thinks he is dreaming about the shrieks.</a:t>
            </a:r>
          </a:p>
          <a:p>
            <a:pPr marL="0" indent="0">
              <a:buNone/>
            </a:pPr>
            <a:r>
              <a:rPr lang="en-GB" sz="3200" b="1" dirty="0" smtClean="0">
                <a:solidFill>
                  <a:srgbClr val="FF0000"/>
                </a:solidFill>
              </a:rPr>
              <a:t>     </a:t>
            </a:r>
            <a:r>
              <a:rPr lang="en-GB" sz="3200" b="1" strike="sngStrike" dirty="0" smtClean="0">
                <a:solidFill>
                  <a:srgbClr val="FF0000"/>
                </a:solidFill>
              </a:rPr>
              <a:t>2. He “answered cheerily.”</a:t>
            </a:r>
          </a:p>
          <a:p>
            <a:pPr marL="0" indent="0">
              <a:buNone/>
            </a:pPr>
            <a:r>
              <a:rPr lang="en-GB" sz="3200" b="1" dirty="0" smtClean="0">
                <a:solidFill>
                  <a:srgbClr val="00B050"/>
                </a:solidFill>
              </a:rPr>
              <a:t>e) 1. I bade them search – search well.</a:t>
            </a:r>
          </a:p>
          <a:p>
            <a:pPr marL="0" indent="0">
              <a:buNone/>
            </a:pPr>
            <a:r>
              <a:rPr lang="en-GB" sz="3200" b="1" dirty="0" smtClean="0">
                <a:solidFill>
                  <a:srgbClr val="FF0000"/>
                </a:solidFill>
              </a:rPr>
              <a:t>     </a:t>
            </a:r>
            <a:r>
              <a:rPr lang="en-GB" sz="3200" b="1" strike="sngStrike" dirty="0" smtClean="0">
                <a:solidFill>
                  <a:srgbClr val="FF0000"/>
                </a:solidFill>
              </a:rPr>
              <a:t>2. He feels “secure, undisturbed.”</a:t>
            </a:r>
          </a:p>
          <a:p>
            <a:endParaRPr lang="en-GB" sz="3200" b="1" dirty="0"/>
          </a:p>
        </p:txBody>
      </p:sp>
      <p:pic>
        <p:nvPicPr>
          <p:cNvPr id="4" name="Picture 3">
            <a:extLst>
              <a:ext uri="{FF2B5EF4-FFF2-40B4-BE49-F238E27FC236}">
                <a16:creationId xmlns:a16="http://schemas.microsoft.com/office/drawing/2014/main" xmlns="" id="{4C6F324E-BAE9-40C2-A42D-784A1E92D7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683184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49028"/>
          </a:xfrm>
        </p:spPr>
        <p:txBody>
          <a:bodyPr>
            <a:normAutofit fontScale="90000"/>
          </a:bodyPr>
          <a:lstStyle/>
          <a:p>
            <a:r>
              <a:rPr lang="en-GB" b="1" dirty="0"/>
              <a:t>2/2</a:t>
            </a:r>
          </a:p>
        </p:txBody>
      </p:sp>
      <p:sp>
        <p:nvSpPr>
          <p:cNvPr id="3" name="Content Placeholder 2"/>
          <p:cNvSpPr>
            <a:spLocks noGrp="1"/>
          </p:cNvSpPr>
          <p:nvPr>
            <p:ph idx="1"/>
          </p:nvPr>
        </p:nvSpPr>
        <p:spPr>
          <a:xfrm>
            <a:off x="838200" y="1014154"/>
            <a:ext cx="10515600" cy="5162809"/>
          </a:xfrm>
        </p:spPr>
        <p:txBody>
          <a:bodyPr>
            <a:normAutofit lnSpcReduction="10000"/>
          </a:bodyPr>
          <a:lstStyle/>
          <a:p>
            <a:pPr marL="0" indent="0">
              <a:buNone/>
            </a:pPr>
            <a:r>
              <a:rPr lang="en-GB" b="1" dirty="0">
                <a:solidFill>
                  <a:srgbClr val="00B050"/>
                </a:solidFill>
              </a:rPr>
              <a:t>a) 1. I smiled, for what had I to fear? </a:t>
            </a:r>
          </a:p>
          <a:p>
            <a:pPr marL="0" indent="0">
              <a:buNone/>
            </a:pPr>
            <a:r>
              <a:rPr lang="en-GB" b="1" dirty="0">
                <a:solidFill>
                  <a:srgbClr val="00B050"/>
                </a:solidFill>
              </a:rPr>
              <a:t>     2. Wild audacity of my perfect triumph</a:t>
            </a:r>
          </a:p>
          <a:p>
            <a:pPr marL="0" indent="0">
              <a:buNone/>
            </a:pPr>
            <a:endParaRPr lang="en-GB" b="1" dirty="0">
              <a:solidFill>
                <a:srgbClr val="00B050"/>
              </a:solidFill>
            </a:endParaRPr>
          </a:p>
          <a:p>
            <a:pPr marL="0" indent="0">
              <a:buNone/>
            </a:pPr>
            <a:r>
              <a:rPr lang="en-GB" b="1" dirty="0">
                <a:solidFill>
                  <a:srgbClr val="00B050"/>
                </a:solidFill>
              </a:rPr>
              <a:t>c)  1. He smiled and welcomed the gentlemen into his home. </a:t>
            </a:r>
          </a:p>
          <a:p>
            <a:pPr marL="0" indent="0">
              <a:buNone/>
            </a:pPr>
            <a:r>
              <a:rPr lang="en-GB" b="1" dirty="0">
                <a:solidFill>
                  <a:srgbClr val="00B050"/>
                </a:solidFill>
              </a:rPr>
              <a:t>     2. He showed the men around and sat down with them. </a:t>
            </a:r>
          </a:p>
          <a:p>
            <a:pPr marL="0" indent="0">
              <a:buNone/>
            </a:pPr>
            <a:endParaRPr lang="en-GB" b="1" dirty="0">
              <a:solidFill>
                <a:srgbClr val="00B050"/>
              </a:solidFill>
            </a:endParaRPr>
          </a:p>
          <a:p>
            <a:pPr marL="0" indent="0">
              <a:buNone/>
            </a:pPr>
            <a:r>
              <a:rPr lang="en-GB" b="1" dirty="0">
                <a:solidFill>
                  <a:srgbClr val="00B050"/>
                </a:solidFill>
              </a:rPr>
              <a:t>Response a) has chosen accurate quotations that fully answer the question.</a:t>
            </a:r>
          </a:p>
          <a:p>
            <a:pPr marL="0" indent="0">
              <a:buNone/>
            </a:pPr>
            <a:r>
              <a:rPr lang="en-GB" b="1" dirty="0">
                <a:solidFill>
                  <a:srgbClr val="00B050"/>
                </a:solidFill>
              </a:rPr>
              <a:t>Response c) has used their own words – in both cases, their words show an accurate understanding of the text and are relevant to the question.</a:t>
            </a:r>
          </a:p>
          <a:p>
            <a:endParaRPr lang="en-GB" dirty="0"/>
          </a:p>
        </p:txBody>
      </p:sp>
      <p:pic>
        <p:nvPicPr>
          <p:cNvPr id="4" name="Picture 3">
            <a:extLst>
              <a:ext uri="{FF2B5EF4-FFF2-40B4-BE49-F238E27FC236}">
                <a16:creationId xmlns:a16="http://schemas.microsoft.com/office/drawing/2014/main" xmlns="" id="{893766E3-9EF6-439F-940D-D815772B27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07507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98657"/>
          </a:xfrm>
        </p:spPr>
        <p:txBody>
          <a:bodyPr/>
          <a:lstStyle/>
          <a:p>
            <a:r>
              <a:rPr lang="en-GB" dirty="0"/>
              <a:t>1/2</a:t>
            </a:r>
          </a:p>
        </p:txBody>
      </p:sp>
      <p:sp>
        <p:nvSpPr>
          <p:cNvPr id="3" name="Content Placeholder 2"/>
          <p:cNvSpPr>
            <a:spLocks noGrp="1"/>
          </p:cNvSpPr>
          <p:nvPr>
            <p:ph idx="1"/>
          </p:nvPr>
        </p:nvSpPr>
        <p:spPr>
          <a:xfrm>
            <a:off x="448887" y="1330036"/>
            <a:ext cx="11421688" cy="5286895"/>
          </a:xfrm>
        </p:spPr>
        <p:txBody>
          <a:bodyPr>
            <a:normAutofit lnSpcReduction="10000"/>
          </a:bodyPr>
          <a:lstStyle/>
          <a:p>
            <a:pPr marL="0" indent="0">
              <a:buNone/>
            </a:pPr>
            <a:r>
              <a:rPr lang="en-GB" b="1" dirty="0">
                <a:solidFill>
                  <a:srgbClr val="00B050"/>
                </a:solidFill>
              </a:rPr>
              <a:t>b) 1. He encourages the policemen to “search well.”</a:t>
            </a:r>
          </a:p>
          <a:p>
            <a:pPr marL="0" indent="0">
              <a:buNone/>
            </a:pPr>
            <a:r>
              <a:rPr lang="en-GB" b="1" dirty="0"/>
              <a:t>     </a:t>
            </a:r>
            <a:r>
              <a:rPr lang="en-GB" b="1" strike="sngStrike" dirty="0">
                <a:solidFill>
                  <a:srgbClr val="FF0000"/>
                </a:solidFill>
              </a:rPr>
              <a:t>2. He is very confident.</a:t>
            </a:r>
          </a:p>
          <a:p>
            <a:pPr marL="0" indent="0">
              <a:buNone/>
            </a:pPr>
            <a:r>
              <a:rPr lang="en-GB" b="1" dirty="0">
                <a:solidFill>
                  <a:srgbClr val="00B050"/>
                </a:solidFill>
              </a:rPr>
              <a:t>The first answer is awarded the mark – it is accurate and answers the question. </a:t>
            </a:r>
            <a:r>
              <a:rPr lang="en-GB" b="1" dirty="0">
                <a:solidFill>
                  <a:srgbClr val="FF0000"/>
                </a:solidFill>
              </a:rPr>
              <a:t>The second point is not awarded the mark because it is too vague and is not directly linked to anything in the text. </a:t>
            </a:r>
          </a:p>
          <a:p>
            <a:endParaRPr lang="en-GB" dirty="0"/>
          </a:p>
          <a:p>
            <a:pPr marL="0" indent="0">
              <a:buNone/>
            </a:pPr>
            <a:r>
              <a:rPr lang="en-GB" b="1" dirty="0">
                <a:solidFill>
                  <a:srgbClr val="00B050"/>
                </a:solidFill>
              </a:rPr>
              <a:t>e) 1. I bade them search – search well.</a:t>
            </a:r>
          </a:p>
          <a:p>
            <a:pPr marL="0" indent="0">
              <a:buNone/>
            </a:pPr>
            <a:r>
              <a:rPr lang="en-GB" b="1" dirty="0">
                <a:solidFill>
                  <a:srgbClr val="FF0000"/>
                </a:solidFill>
              </a:rPr>
              <a:t>     </a:t>
            </a:r>
            <a:r>
              <a:rPr lang="en-GB" b="1" strike="sngStrike" dirty="0">
                <a:solidFill>
                  <a:srgbClr val="FF0000"/>
                </a:solidFill>
              </a:rPr>
              <a:t>2. He feels “secure, undisturbed.”</a:t>
            </a:r>
          </a:p>
          <a:p>
            <a:pPr marL="0" indent="0">
              <a:buNone/>
            </a:pPr>
            <a:r>
              <a:rPr lang="en-GB" b="1" dirty="0">
                <a:solidFill>
                  <a:srgbClr val="00B050"/>
                </a:solidFill>
              </a:rPr>
              <a:t>The first answer is an accurate quotation that answers the question and so gains the mark. </a:t>
            </a:r>
            <a:r>
              <a:rPr lang="en-GB" b="1" dirty="0">
                <a:solidFill>
                  <a:srgbClr val="FF0000"/>
                </a:solidFill>
              </a:rPr>
              <a:t>The second point, though on the surface it appears accurate, uses a quotation that isn’t about the man but about the treasures in the house, so no mark is awarded. </a:t>
            </a:r>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xmlns="" id="{C54CD049-6633-49BF-8FEB-699AC6189B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544841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0/2</a:t>
            </a:r>
          </a:p>
        </p:txBody>
      </p:sp>
      <p:sp>
        <p:nvSpPr>
          <p:cNvPr id="3" name="Content Placeholder 2"/>
          <p:cNvSpPr>
            <a:spLocks noGrp="1"/>
          </p:cNvSpPr>
          <p:nvPr>
            <p:ph idx="1"/>
          </p:nvPr>
        </p:nvSpPr>
        <p:spPr/>
        <p:txBody>
          <a:bodyPr>
            <a:normAutofit/>
          </a:bodyPr>
          <a:lstStyle/>
          <a:p>
            <a:pPr marL="0" indent="0">
              <a:buNone/>
            </a:pPr>
            <a:r>
              <a:rPr lang="en-GB" sz="3200" b="1" dirty="0">
                <a:solidFill>
                  <a:srgbClr val="FF0000"/>
                </a:solidFill>
              </a:rPr>
              <a:t>d) </a:t>
            </a:r>
            <a:r>
              <a:rPr lang="en-GB" sz="3200" b="1" strike="sngStrike" dirty="0">
                <a:solidFill>
                  <a:srgbClr val="FF0000"/>
                </a:solidFill>
              </a:rPr>
              <a:t>1. He thinks he is dreaming about the shrieks.</a:t>
            </a:r>
          </a:p>
          <a:p>
            <a:pPr marL="0" indent="0">
              <a:buNone/>
            </a:pPr>
            <a:r>
              <a:rPr lang="en-GB" sz="3200" b="1" strike="sngStrike" dirty="0">
                <a:solidFill>
                  <a:srgbClr val="FF0000"/>
                </a:solidFill>
              </a:rPr>
              <a:t>     2. He “answered cheerily”</a:t>
            </a:r>
          </a:p>
          <a:p>
            <a:endParaRPr lang="en-GB" sz="3200" dirty="0"/>
          </a:p>
          <a:p>
            <a:pPr marL="0" indent="0">
              <a:buNone/>
            </a:pPr>
            <a:r>
              <a:rPr lang="en-GB" sz="3200" b="1" dirty="0">
                <a:solidFill>
                  <a:srgbClr val="FF0000"/>
                </a:solidFill>
              </a:rPr>
              <a:t>The first answer does not accurately answer the question and so does not get the mark. The second answer is taken from the wrong section of the text, so does not gain a mark.</a:t>
            </a:r>
          </a:p>
        </p:txBody>
      </p:sp>
      <p:pic>
        <p:nvPicPr>
          <p:cNvPr id="4" name="Picture 3">
            <a:extLst>
              <a:ext uri="{FF2B5EF4-FFF2-40B4-BE49-F238E27FC236}">
                <a16:creationId xmlns:a16="http://schemas.microsoft.com/office/drawing/2014/main" xmlns="" id="{14F0C596-A071-4C2C-AA78-4707700F73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4113710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pic>
        <p:nvPicPr>
          <p:cNvPr id="4" name="Picture 3">
            <a:extLst>
              <a:ext uri="{FF2B5EF4-FFF2-40B4-BE49-F238E27FC236}">
                <a16:creationId xmlns:a16="http://schemas.microsoft.com/office/drawing/2014/main" xmlns="" id="{C4D8A444-405C-4A24-B10B-02E5DE2FF5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030888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Which questions are we focusing on?</a:t>
            </a:r>
          </a:p>
        </p:txBody>
      </p:sp>
      <p:sp>
        <p:nvSpPr>
          <p:cNvPr id="4" name="Text Placeholder 3"/>
          <p:cNvSpPr>
            <a:spLocks noGrp="1"/>
          </p:cNvSpPr>
          <p:nvPr>
            <p:ph type="body" idx="1"/>
          </p:nvPr>
        </p:nvSpPr>
        <p:spPr/>
        <p:txBody>
          <a:bodyPr>
            <a:normAutofit/>
          </a:bodyPr>
          <a:lstStyle/>
          <a:p>
            <a:r>
              <a:rPr lang="en-GB" sz="3600" dirty="0"/>
              <a:t>Paper 1</a:t>
            </a:r>
          </a:p>
        </p:txBody>
      </p:sp>
      <p:sp>
        <p:nvSpPr>
          <p:cNvPr id="5" name="Content Placeholder 4"/>
          <p:cNvSpPr>
            <a:spLocks noGrp="1"/>
          </p:cNvSpPr>
          <p:nvPr>
            <p:ph sz="half" idx="2"/>
          </p:nvPr>
        </p:nvSpPr>
        <p:spPr/>
        <p:txBody>
          <a:bodyPr/>
          <a:lstStyle/>
          <a:p>
            <a:r>
              <a:rPr lang="en-GB" dirty="0"/>
              <a:t>Question 1 – AO1 – 1 mark</a:t>
            </a:r>
          </a:p>
          <a:p>
            <a:r>
              <a:rPr lang="en-GB" dirty="0"/>
              <a:t>Question 2 – AO1 – 2 marks</a:t>
            </a:r>
          </a:p>
        </p:txBody>
      </p:sp>
      <p:sp>
        <p:nvSpPr>
          <p:cNvPr id="6" name="Text Placeholder 5"/>
          <p:cNvSpPr>
            <a:spLocks noGrp="1"/>
          </p:cNvSpPr>
          <p:nvPr>
            <p:ph type="body" sz="quarter" idx="3"/>
          </p:nvPr>
        </p:nvSpPr>
        <p:spPr/>
        <p:txBody>
          <a:bodyPr>
            <a:normAutofit/>
          </a:bodyPr>
          <a:lstStyle/>
          <a:p>
            <a:r>
              <a:rPr lang="en-GB" sz="3600" dirty="0"/>
              <a:t>Paper 2</a:t>
            </a:r>
          </a:p>
        </p:txBody>
      </p:sp>
      <p:sp>
        <p:nvSpPr>
          <p:cNvPr id="7" name="Content Placeholder 6"/>
          <p:cNvSpPr>
            <a:spLocks noGrp="1"/>
          </p:cNvSpPr>
          <p:nvPr>
            <p:ph sz="quarter" idx="4"/>
          </p:nvPr>
        </p:nvSpPr>
        <p:spPr/>
        <p:txBody>
          <a:bodyPr/>
          <a:lstStyle/>
          <a:p>
            <a:r>
              <a:rPr lang="en-GB" dirty="0"/>
              <a:t>Question 1 – AO1 – 2 marks</a:t>
            </a:r>
          </a:p>
          <a:p>
            <a:r>
              <a:rPr lang="en-GB" dirty="0"/>
              <a:t>Question 2 – </a:t>
            </a:r>
            <a:r>
              <a:rPr lang="en-GB" dirty="0" smtClean="0"/>
              <a:t>AO1 </a:t>
            </a:r>
            <a:r>
              <a:rPr lang="en-GB" dirty="0"/>
              <a:t>– 2 marks</a:t>
            </a:r>
          </a:p>
          <a:p>
            <a:r>
              <a:rPr lang="en-GB" dirty="0"/>
              <a:t>Question 4 – AO1 – 1 mark</a:t>
            </a:r>
          </a:p>
          <a:p>
            <a:r>
              <a:rPr lang="en-GB" dirty="0"/>
              <a:t>Question 5 – </a:t>
            </a:r>
            <a:r>
              <a:rPr lang="en-GB" dirty="0" smtClean="0"/>
              <a:t>AO1 </a:t>
            </a:r>
            <a:r>
              <a:rPr lang="en-GB" dirty="0"/>
              <a:t>– 1 mark</a:t>
            </a:r>
          </a:p>
        </p:txBody>
      </p:sp>
      <p:pic>
        <p:nvPicPr>
          <p:cNvPr id="8" name="Picture 7">
            <a:extLst>
              <a:ext uri="{FF2B5EF4-FFF2-40B4-BE49-F238E27FC236}">
                <a16:creationId xmlns:a16="http://schemas.microsoft.com/office/drawing/2014/main" xmlns=""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8713003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b="1" dirty="0"/>
              <a:t>Paper 2</a:t>
            </a:r>
          </a:p>
        </p:txBody>
      </p:sp>
      <p:pic>
        <p:nvPicPr>
          <p:cNvPr id="6" name="Picture 5">
            <a:extLst>
              <a:ext uri="{FF2B5EF4-FFF2-40B4-BE49-F238E27FC236}">
                <a16:creationId xmlns:a16="http://schemas.microsoft.com/office/drawing/2014/main" xmlns="" id="{61A62611-E48B-49E5-AF90-793DF61C33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874743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Paper 2 – Question 1 –AO1 – 2 Marks</a:t>
            </a:r>
          </a:p>
        </p:txBody>
      </p:sp>
      <p:sp>
        <p:nvSpPr>
          <p:cNvPr id="3" name="Content Placeholder 2"/>
          <p:cNvSpPr>
            <a:spLocks noGrp="1"/>
          </p:cNvSpPr>
          <p:nvPr>
            <p:ph idx="1"/>
          </p:nvPr>
        </p:nvSpPr>
        <p:spPr/>
        <p:txBody>
          <a:bodyPr/>
          <a:lstStyle/>
          <a:p>
            <a:r>
              <a:rPr lang="en-GB" dirty="0"/>
              <a:t>From lines 11–16, identify two items the writer tells his wife not to send until he asks for them.</a:t>
            </a:r>
          </a:p>
          <a:p>
            <a:endParaRPr lang="en-GB" dirty="0"/>
          </a:p>
          <a:p>
            <a:r>
              <a:rPr lang="en-GB" dirty="0"/>
              <a:t>From lines 5–13, give two examples that suggest Aron Ralston thinks that he has secured his position well.</a:t>
            </a:r>
          </a:p>
          <a:p>
            <a:endParaRPr lang="en-GB" dirty="0"/>
          </a:p>
          <a:p>
            <a:r>
              <a:rPr lang="en-GB" dirty="0"/>
              <a:t>In lines 41–49, identify two requirements needed by people to be recruited by MI6 (SIS).</a:t>
            </a:r>
          </a:p>
        </p:txBody>
      </p:sp>
      <p:pic>
        <p:nvPicPr>
          <p:cNvPr id="4" name="Picture 3">
            <a:extLst>
              <a:ext uri="{FF2B5EF4-FFF2-40B4-BE49-F238E27FC236}">
                <a16:creationId xmlns:a16="http://schemas.microsoft.com/office/drawing/2014/main" xmlns="" id="{40CB285C-06B5-425A-88E8-42DC1A9360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818952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80411" y="1576242"/>
            <a:ext cx="4232564" cy="2929255"/>
          </a:xfrm>
        </p:spPr>
        <p:txBody>
          <a:bodyPr>
            <a:noAutofit/>
          </a:bodyPr>
          <a:lstStyle/>
          <a:p>
            <a:pPr marL="0" indent="0">
              <a:buNone/>
            </a:pPr>
            <a:r>
              <a:rPr lang="en-GB" sz="3600" b="1" dirty="0">
                <a:solidFill>
                  <a:srgbClr val="0070C0"/>
                </a:solidFill>
              </a:rPr>
              <a:t>In lines 41–49, </a:t>
            </a:r>
            <a:r>
              <a:rPr lang="en-GB" sz="3600" b="1" dirty="0"/>
              <a:t>identify </a:t>
            </a:r>
            <a:r>
              <a:rPr lang="en-GB" sz="3600" b="1" dirty="0">
                <a:solidFill>
                  <a:srgbClr val="FF33CC"/>
                </a:solidFill>
              </a:rPr>
              <a:t>two</a:t>
            </a:r>
            <a:r>
              <a:rPr lang="en-GB" sz="3600" b="1" dirty="0"/>
              <a:t> </a:t>
            </a:r>
            <a:r>
              <a:rPr lang="en-GB" sz="3600" b="1" dirty="0">
                <a:solidFill>
                  <a:srgbClr val="00B050"/>
                </a:solidFill>
              </a:rPr>
              <a:t>requirements needed by people to be recruited by MI6 (SIS).</a:t>
            </a:r>
          </a:p>
        </p:txBody>
      </p:sp>
      <p:sp>
        <p:nvSpPr>
          <p:cNvPr id="4" name="Rectangle 3"/>
          <p:cNvSpPr/>
          <p:nvPr/>
        </p:nvSpPr>
        <p:spPr>
          <a:xfrm>
            <a:off x="793244" y="634137"/>
            <a:ext cx="2934852" cy="2062103"/>
          </a:xfrm>
          <a:prstGeom prst="rect">
            <a:avLst/>
          </a:prstGeom>
        </p:spPr>
        <p:txBody>
          <a:bodyPr wrap="square">
            <a:spAutoFit/>
          </a:bodyPr>
          <a:lstStyle/>
          <a:p>
            <a:r>
              <a:rPr lang="en-GB" sz="3200" b="1" dirty="0">
                <a:solidFill>
                  <a:srgbClr val="0070C0"/>
                </a:solidFill>
              </a:rPr>
              <a:t>Identify where the answers need to come from.</a:t>
            </a:r>
          </a:p>
        </p:txBody>
      </p:sp>
      <p:sp>
        <p:nvSpPr>
          <p:cNvPr id="5" name="TextBox 4"/>
          <p:cNvSpPr txBox="1"/>
          <p:nvPr/>
        </p:nvSpPr>
        <p:spPr>
          <a:xfrm>
            <a:off x="8717605" y="1126580"/>
            <a:ext cx="2942706" cy="1569660"/>
          </a:xfrm>
          <a:prstGeom prst="rect">
            <a:avLst/>
          </a:prstGeom>
          <a:noFill/>
        </p:spPr>
        <p:txBody>
          <a:bodyPr wrap="square" rtlCol="0">
            <a:spAutoFit/>
          </a:bodyPr>
          <a:lstStyle/>
          <a:p>
            <a:r>
              <a:rPr lang="en-GB" sz="3200" b="1" dirty="0">
                <a:solidFill>
                  <a:srgbClr val="FF33CC"/>
                </a:solidFill>
              </a:rPr>
              <a:t>This question requires two answers.</a:t>
            </a:r>
          </a:p>
        </p:txBody>
      </p:sp>
      <p:sp>
        <p:nvSpPr>
          <p:cNvPr id="6" name="Rectangle 5"/>
          <p:cNvSpPr/>
          <p:nvPr/>
        </p:nvSpPr>
        <p:spPr>
          <a:xfrm>
            <a:off x="5260489" y="5017763"/>
            <a:ext cx="5945068" cy="1384995"/>
          </a:xfrm>
          <a:prstGeom prst="rect">
            <a:avLst/>
          </a:prstGeom>
        </p:spPr>
        <p:txBody>
          <a:bodyPr wrap="square">
            <a:spAutoFit/>
          </a:bodyPr>
          <a:lstStyle/>
          <a:p>
            <a:r>
              <a:rPr lang="en-GB" sz="2800" b="1" dirty="0">
                <a:solidFill>
                  <a:srgbClr val="00B050"/>
                </a:solidFill>
              </a:rPr>
              <a:t>Shows the focus of the question – you must ensure that the answers you choose clearly answer the question.</a:t>
            </a:r>
          </a:p>
        </p:txBody>
      </p:sp>
      <p:pic>
        <p:nvPicPr>
          <p:cNvPr id="7" name="Picture 6">
            <a:extLst>
              <a:ext uri="{FF2B5EF4-FFF2-40B4-BE49-F238E27FC236}">
                <a16:creationId xmlns:a16="http://schemas.microsoft.com/office/drawing/2014/main" xmlns="" id="{19A5AA2C-0B31-4417-939D-4C37EFC54F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469" y="6122206"/>
            <a:ext cx="1447786" cy="561104"/>
          </a:xfrm>
          <a:prstGeom prst="rect">
            <a:avLst/>
          </a:prstGeom>
        </p:spPr>
      </p:pic>
    </p:spTree>
    <p:extLst>
      <p:ext uri="{BB962C8B-B14F-4D97-AF65-F5344CB8AC3E}">
        <p14:creationId xmlns:p14="http://schemas.microsoft.com/office/powerpoint/2010/main" val="794105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Lines 41–49</a:t>
            </a:r>
          </a:p>
        </p:txBody>
      </p:sp>
      <p:sp>
        <p:nvSpPr>
          <p:cNvPr id="3" name="Content Placeholder 2"/>
          <p:cNvSpPr>
            <a:spLocks noGrp="1"/>
          </p:cNvSpPr>
          <p:nvPr>
            <p:ph idx="1"/>
          </p:nvPr>
        </p:nvSpPr>
        <p:spPr/>
        <p:txBody>
          <a:bodyPr/>
          <a:lstStyle/>
          <a:p>
            <a:pPr marL="0" indent="0">
              <a:buNone/>
            </a:pPr>
            <a:r>
              <a:rPr lang="en-US" dirty="0"/>
              <a:t>The selection process takes nine months for a successful candidate, beginning with the online application form. Applicants must be British and hold a 2:2 degree or above. Up to 80 per cent of applicants fail the application form. Half the applicants selected for first interview fall at that hurdle, and half the remainder fail the second interview. The process continues with an assessment course. Five per cent of applicants fail personal vetting. What kind of people do SIS want in their recruitment in-tray? “Motivated problem-solvers who do not crave the limelight. People who are good at building relationships. </a:t>
            </a:r>
            <a:br>
              <a:rPr lang="en-US" dirty="0"/>
            </a:br>
            <a:r>
              <a:rPr lang="en-US" dirty="0"/>
              <a:t>You may have to ask people to supply information that may place them in danger.”</a:t>
            </a:r>
            <a:endParaRPr lang="en-GB" dirty="0"/>
          </a:p>
          <a:p>
            <a:endParaRPr lang="en-GB" dirty="0"/>
          </a:p>
        </p:txBody>
      </p:sp>
      <p:pic>
        <p:nvPicPr>
          <p:cNvPr id="4" name="Picture 3">
            <a:extLst>
              <a:ext uri="{FF2B5EF4-FFF2-40B4-BE49-F238E27FC236}">
                <a16:creationId xmlns:a16="http://schemas.microsoft.com/office/drawing/2014/main" xmlns="" id="{74E6C5DB-E02F-45A0-A1ED-953F1786C3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484592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Which answers would get the marks?</a:t>
            </a:r>
          </a:p>
        </p:txBody>
      </p:sp>
      <p:sp>
        <p:nvSpPr>
          <p:cNvPr id="3" name="Content Placeholder 2"/>
          <p:cNvSpPr>
            <a:spLocks noGrp="1"/>
          </p:cNvSpPr>
          <p:nvPr>
            <p:ph idx="1"/>
          </p:nvPr>
        </p:nvSpPr>
        <p:spPr>
          <a:xfrm>
            <a:off x="399011" y="1446415"/>
            <a:ext cx="11454938" cy="4730548"/>
          </a:xfrm>
        </p:spPr>
        <p:txBody>
          <a:bodyPr>
            <a:normAutofit lnSpcReduction="10000"/>
          </a:bodyPr>
          <a:lstStyle/>
          <a:p>
            <a:pPr marL="0" indent="0">
              <a:buNone/>
            </a:pPr>
            <a:r>
              <a:rPr lang="en-GB" b="1" dirty="0"/>
              <a:t>a) </a:t>
            </a:r>
            <a:r>
              <a:rPr lang="en-GB" dirty="0"/>
              <a:t>1. They must be British</a:t>
            </a:r>
          </a:p>
          <a:p>
            <a:pPr marL="0" indent="0">
              <a:buNone/>
            </a:pPr>
            <a:r>
              <a:rPr lang="en-GB" b="1" dirty="0"/>
              <a:t>     </a:t>
            </a:r>
            <a:r>
              <a:rPr lang="en-GB" dirty="0"/>
              <a:t>2. They must hold a 2:2 degree or above</a:t>
            </a:r>
          </a:p>
          <a:p>
            <a:pPr marL="0" indent="0">
              <a:buNone/>
            </a:pPr>
            <a:r>
              <a:rPr lang="en-GB" b="1" dirty="0"/>
              <a:t>b) </a:t>
            </a:r>
            <a:r>
              <a:rPr lang="en-GB" dirty="0"/>
              <a:t>1. People who are good at building relationships</a:t>
            </a:r>
          </a:p>
          <a:p>
            <a:pPr marL="0" indent="0">
              <a:buNone/>
            </a:pPr>
            <a:r>
              <a:rPr lang="en-GB" dirty="0"/>
              <a:t>     2. People who enjoy danger</a:t>
            </a:r>
          </a:p>
          <a:p>
            <a:pPr marL="0" indent="0">
              <a:buNone/>
            </a:pPr>
            <a:r>
              <a:rPr lang="en-GB" b="1" dirty="0"/>
              <a:t>c) </a:t>
            </a:r>
            <a:r>
              <a:rPr lang="en-GB" dirty="0"/>
              <a:t>1. Motivated problem-solvers</a:t>
            </a:r>
          </a:p>
          <a:p>
            <a:pPr marL="0" indent="0">
              <a:buNone/>
            </a:pPr>
            <a:r>
              <a:rPr lang="en-GB" b="1" dirty="0"/>
              <a:t>     </a:t>
            </a:r>
            <a:r>
              <a:rPr lang="en-GB" dirty="0"/>
              <a:t>2. A degree from Oxford or Cambridge</a:t>
            </a:r>
          </a:p>
          <a:p>
            <a:pPr marL="0" indent="0">
              <a:buNone/>
            </a:pPr>
            <a:r>
              <a:rPr lang="en-GB" b="1" dirty="0"/>
              <a:t>d) </a:t>
            </a:r>
            <a:r>
              <a:rPr lang="en-GB" dirty="0"/>
              <a:t>1. Must have 2:2 degree or above</a:t>
            </a:r>
          </a:p>
          <a:p>
            <a:pPr marL="0" indent="0">
              <a:buNone/>
            </a:pPr>
            <a:r>
              <a:rPr lang="en-GB" b="1" dirty="0"/>
              <a:t>     </a:t>
            </a:r>
            <a:r>
              <a:rPr lang="en-GB" dirty="0"/>
              <a:t>2. Complete assessments</a:t>
            </a:r>
          </a:p>
          <a:p>
            <a:pPr marL="0" indent="0">
              <a:buNone/>
            </a:pPr>
            <a:r>
              <a:rPr lang="en-GB" b="1" dirty="0"/>
              <a:t>e) </a:t>
            </a:r>
            <a:r>
              <a:rPr lang="en-GB" dirty="0"/>
              <a:t>1. You need to be British</a:t>
            </a:r>
          </a:p>
          <a:p>
            <a:pPr marL="0" indent="0">
              <a:buNone/>
            </a:pPr>
            <a:r>
              <a:rPr lang="en-GB" b="1" dirty="0"/>
              <a:t>     </a:t>
            </a:r>
            <a:r>
              <a:rPr lang="en-GB" dirty="0"/>
              <a:t>2. Motivated problem-solvers who do not crave the limelight.</a:t>
            </a:r>
            <a:endParaRPr lang="en-GB" b="1" dirty="0"/>
          </a:p>
        </p:txBody>
      </p:sp>
      <p:pic>
        <p:nvPicPr>
          <p:cNvPr id="4" name="Picture 3">
            <a:extLst>
              <a:ext uri="{FF2B5EF4-FFF2-40B4-BE49-F238E27FC236}">
                <a16:creationId xmlns:a16="http://schemas.microsoft.com/office/drawing/2014/main" xmlns="" id="{025B5830-199F-4D17-93BD-AC9E555DA9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783320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Which answers would get the marks?</a:t>
            </a:r>
          </a:p>
        </p:txBody>
      </p:sp>
      <p:sp>
        <p:nvSpPr>
          <p:cNvPr id="3" name="Content Placeholder 2"/>
          <p:cNvSpPr>
            <a:spLocks noGrp="1"/>
          </p:cNvSpPr>
          <p:nvPr>
            <p:ph idx="1"/>
          </p:nvPr>
        </p:nvSpPr>
        <p:spPr>
          <a:xfrm>
            <a:off x="399011" y="1446415"/>
            <a:ext cx="11454938" cy="4730548"/>
          </a:xfrm>
        </p:spPr>
        <p:txBody>
          <a:bodyPr>
            <a:normAutofit lnSpcReduction="10000"/>
          </a:bodyPr>
          <a:lstStyle/>
          <a:p>
            <a:pPr marL="0" indent="0">
              <a:buNone/>
            </a:pPr>
            <a:r>
              <a:rPr lang="en-GB" b="1" dirty="0">
                <a:solidFill>
                  <a:srgbClr val="00B050"/>
                </a:solidFill>
              </a:rPr>
              <a:t>a) 1. They must be British</a:t>
            </a:r>
          </a:p>
          <a:p>
            <a:pPr marL="0" indent="0">
              <a:buNone/>
            </a:pPr>
            <a:r>
              <a:rPr lang="en-GB" b="1" dirty="0">
                <a:solidFill>
                  <a:srgbClr val="00B050"/>
                </a:solidFill>
              </a:rPr>
              <a:t>     2. They must hold a 2:2 degree or above</a:t>
            </a:r>
          </a:p>
          <a:p>
            <a:pPr marL="0" indent="0">
              <a:buNone/>
            </a:pPr>
            <a:r>
              <a:rPr lang="en-GB" b="1" dirty="0">
                <a:solidFill>
                  <a:srgbClr val="00B050"/>
                </a:solidFill>
              </a:rPr>
              <a:t>b) 1. People who are good at building relationships</a:t>
            </a:r>
          </a:p>
          <a:p>
            <a:pPr marL="0" indent="0">
              <a:buNone/>
            </a:pPr>
            <a:r>
              <a:rPr lang="en-GB" dirty="0"/>
              <a:t>     </a:t>
            </a:r>
            <a:r>
              <a:rPr lang="en-GB" b="1" strike="sngStrike" dirty="0">
                <a:solidFill>
                  <a:srgbClr val="FF0000"/>
                </a:solidFill>
              </a:rPr>
              <a:t>2. People who enjoy danger</a:t>
            </a:r>
          </a:p>
          <a:p>
            <a:pPr marL="0" indent="0">
              <a:buNone/>
            </a:pPr>
            <a:r>
              <a:rPr lang="en-GB" b="1" dirty="0">
                <a:solidFill>
                  <a:srgbClr val="00B050"/>
                </a:solidFill>
              </a:rPr>
              <a:t>c) 1. Motivated problem-solvers</a:t>
            </a:r>
          </a:p>
          <a:p>
            <a:pPr marL="0" indent="0">
              <a:buNone/>
            </a:pPr>
            <a:r>
              <a:rPr lang="en-GB" b="1" dirty="0"/>
              <a:t>     </a:t>
            </a:r>
            <a:r>
              <a:rPr lang="en-GB" b="1" strike="sngStrike" dirty="0">
                <a:solidFill>
                  <a:srgbClr val="FF0000"/>
                </a:solidFill>
              </a:rPr>
              <a:t>2. A degree from Oxford or Cambridge</a:t>
            </a:r>
          </a:p>
          <a:p>
            <a:pPr marL="0" indent="0">
              <a:buNone/>
            </a:pPr>
            <a:r>
              <a:rPr lang="en-GB" b="1" dirty="0">
                <a:solidFill>
                  <a:srgbClr val="FF0000"/>
                </a:solidFill>
              </a:rPr>
              <a:t>d) </a:t>
            </a:r>
            <a:r>
              <a:rPr lang="en-GB" b="1" strike="sngStrike" dirty="0">
                <a:solidFill>
                  <a:srgbClr val="FF0000"/>
                </a:solidFill>
              </a:rPr>
              <a:t>1. Online application form</a:t>
            </a:r>
          </a:p>
          <a:p>
            <a:pPr marL="0" indent="0">
              <a:buNone/>
            </a:pPr>
            <a:r>
              <a:rPr lang="en-GB" b="1" dirty="0">
                <a:solidFill>
                  <a:srgbClr val="FF0000"/>
                </a:solidFill>
              </a:rPr>
              <a:t>     </a:t>
            </a:r>
            <a:r>
              <a:rPr lang="en-GB" b="1" strike="sngStrike" dirty="0">
                <a:solidFill>
                  <a:srgbClr val="FF0000"/>
                </a:solidFill>
              </a:rPr>
              <a:t>2. Complete assessments</a:t>
            </a:r>
          </a:p>
          <a:p>
            <a:pPr marL="0" indent="0">
              <a:buNone/>
            </a:pPr>
            <a:r>
              <a:rPr lang="en-GB" b="1" dirty="0">
                <a:solidFill>
                  <a:srgbClr val="00B050"/>
                </a:solidFill>
              </a:rPr>
              <a:t>e) 1. You need to be British</a:t>
            </a:r>
          </a:p>
          <a:p>
            <a:pPr marL="0" indent="0">
              <a:buNone/>
            </a:pPr>
            <a:r>
              <a:rPr lang="en-GB" b="1" dirty="0">
                <a:solidFill>
                  <a:srgbClr val="00B050"/>
                </a:solidFill>
              </a:rPr>
              <a:t>     2. Motivated problem-solvers who do not crave the limelight.</a:t>
            </a:r>
          </a:p>
        </p:txBody>
      </p:sp>
      <p:pic>
        <p:nvPicPr>
          <p:cNvPr id="4" name="Picture 3">
            <a:extLst>
              <a:ext uri="{FF2B5EF4-FFF2-40B4-BE49-F238E27FC236}">
                <a16:creationId xmlns:a16="http://schemas.microsoft.com/office/drawing/2014/main" xmlns="" id="{98A71C8A-06F4-46C5-80E7-6899A87B1D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4211100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2/2</a:t>
            </a:r>
          </a:p>
        </p:txBody>
      </p:sp>
      <p:sp>
        <p:nvSpPr>
          <p:cNvPr id="3" name="Content Placeholder 2"/>
          <p:cNvSpPr>
            <a:spLocks noGrp="1"/>
          </p:cNvSpPr>
          <p:nvPr>
            <p:ph idx="1"/>
          </p:nvPr>
        </p:nvSpPr>
        <p:spPr/>
        <p:txBody>
          <a:bodyPr/>
          <a:lstStyle/>
          <a:p>
            <a:pPr marL="0" indent="0">
              <a:buNone/>
            </a:pPr>
            <a:r>
              <a:rPr lang="en-GB" b="1" dirty="0">
                <a:solidFill>
                  <a:srgbClr val="00B050"/>
                </a:solidFill>
              </a:rPr>
              <a:t>a) 1. They must be British</a:t>
            </a:r>
          </a:p>
          <a:p>
            <a:pPr marL="0" indent="0">
              <a:buNone/>
            </a:pPr>
            <a:r>
              <a:rPr lang="en-GB" b="1" dirty="0">
                <a:solidFill>
                  <a:srgbClr val="00B050"/>
                </a:solidFill>
              </a:rPr>
              <a:t>     2. They must hold a 2:2 degree or above</a:t>
            </a:r>
          </a:p>
          <a:p>
            <a:pPr marL="0" indent="0">
              <a:buNone/>
            </a:pPr>
            <a:r>
              <a:rPr lang="en-GB" b="1" dirty="0">
                <a:solidFill>
                  <a:srgbClr val="00B050"/>
                </a:solidFill>
              </a:rPr>
              <a:t>e) 1. You need to be British</a:t>
            </a:r>
          </a:p>
          <a:p>
            <a:pPr marL="0" indent="0">
              <a:buNone/>
            </a:pPr>
            <a:r>
              <a:rPr lang="en-GB" b="1" dirty="0">
                <a:solidFill>
                  <a:srgbClr val="00B050"/>
                </a:solidFill>
              </a:rPr>
              <a:t>     2. Motivated problem-solvers who do not crave the limelight.</a:t>
            </a:r>
          </a:p>
          <a:p>
            <a:pPr marL="0" indent="0">
              <a:buNone/>
            </a:pPr>
            <a:endParaRPr lang="en-GB" b="1" dirty="0">
              <a:solidFill>
                <a:srgbClr val="00B050"/>
              </a:solidFill>
            </a:endParaRPr>
          </a:p>
          <a:p>
            <a:pPr marL="0" indent="0">
              <a:buNone/>
            </a:pPr>
            <a:r>
              <a:rPr lang="en-GB" b="1" dirty="0">
                <a:solidFill>
                  <a:srgbClr val="00B050"/>
                </a:solidFill>
              </a:rPr>
              <a:t>Both answers accurately use information from the text to answer the question.</a:t>
            </a:r>
          </a:p>
          <a:p>
            <a:endParaRPr lang="en-GB" dirty="0"/>
          </a:p>
        </p:txBody>
      </p:sp>
      <p:pic>
        <p:nvPicPr>
          <p:cNvPr id="4" name="Picture 3">
            <a:extLst>
              <a:ext uri="{FF2B5EF4-FFF2-40B4-BE49-F238E27FC236}">
                <a16:creationId xmlns:a16="http://schemas.microsoft.com/office/drawing/2014/main" xmlns="" id="{31AAD4FB-4746-4982-883F-2E4E6EC1A9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1443454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1/2</a:t>
            </a:r>
          </a:p>
        </p:txBody>
      </p:sp>
      <p:sp>
        <p:nvSpPr>
          <p:cNvPr id="3" name="Content Placeholder 2"/>
          <p:cNvSpPr>
            <a:spLocks noGrp="1"/>
          </p:cNvSpPr>
          <p:nvPr>
            <p:ph idx="1"/>
          </p:nvPr>
        </p:nvSpPr>
        <p:spPr/>
        <p:txBody>
          <a:bodyPr>
            <a:normAutofit lnSpcReduction="10000"/>
          </a:bodyPr>
          <a:lstStyle/>
          <a:p>
            <a:pPr marL="0" indent="0">
              <a:buNone/>
            </a:pPr>
            <a:r>
              <a:rPr lang="en-GB" b="1" dirty="0">
                <a:solidFill>
                  <a:srgbClr val="00B050"/>
                </a:solidFill>
              </a:rPr>
              <a:t>b) 1. People who are good at building relationships</a:t>
            </a:r>
          </a:p>
          <a:p>
            <a:pPr marL="0" indent="0">
              <a:buNone/>
            </a:pPr>
            <a:r>
              <a:rPr lang="en-GB" dirty="0"/>
              <a:t>     </a:t>
            </a:r>
            <a:r>
              <a:rPr lang="en-GB" b="1" strike="sngStrike" dirty="0">
                <a:solidFill>
                  <a:srgbClr val="FF0000"/>
                </a:solidFill>
              </a:rPr>
              <a:t>2. People who enjoy danger</a:t>
            </a:r>
          </a:p>
          <a:p>
            <a:pPr marL="0" indent="0">
              <a:buNone/>
            </a:pPr>
            <a:r>
              <a:rPr lang="en-GB" b="1" dirty="0">
                <a:solidFill>
                  <a:srgbClr val="00B050"/>
                </a:solidFill>
              </a:rPr>
              <a:t>The first answer is accurate and gains the mark. </a:t>
            </a:r>
            <a:r>
              <a:rPr lang="en-GB" b="1" dirty="0">
                <a:solidFill>
                  <a:srgbClr val="FF0000"/>
                </a:solidFill>
              </a:rPr>
              <a:t>The second answer is not an accurate interpretation of the text, so is not awarded the mark.</a:t>
            </a:r>
          </a:p>
          <a:p>
            <a:pPr marL="0" indent="0">
              <a:buNone/>
            </a:pPr>
            <a:r>
              <a:rPr lang="en-GB" b="1" dirty="0">
                <a:solidFill>
                  <a:srgbClr val="00B050"/>
                </a:solidFill>
              </a:rPr>
              <a:t>c) 1. Motivated problem-solvers</a:t>
            </a:r>
          </a:p>
          <a:p>
            <a:pPr marL="0" indent="0">
              <a:buNone/>
            </a:pPr>
            <a:r>
              <a:rPr lang="en-GB" b="1" dirty="0"/>
              <a:t>     </a:t>
            </a:r>
            <a:r>
              <a:rPr lang="en-GB" b="1" strike="sngStrike" dirty="0">
                <a:solidFill>
                  <a:srgbClr val="FF0000"/>
                </a:solidFill>
              </a:rPr>
              <a:t>2. A degree from Oxford or Cambridge</a:t>
            </a:r>
          </a:p>
          <a:p>
            <a:pPr marL="0" indent="0">
              <a:buNone/>
            </a:pPr>
            <a:r>
              <a:rPr lang="en-GB" b="1" dirty="0">
                <a:solidFill>
                  <a:srgbClr val="00B050"/>
                </a:solidFill>
              </a:rPr>
              <a:t>The first answer is accurate and gains the mark. </a:t>
            </a:r>
            <a:r>
              <a:rPr lang="en-GB" b="1" dirty="0">
                <a:solidFill>
                  <a:srgbClr val="FF0000"/>
                </a:solidFill>
              </a:rPr>
              <a:t>The second answer is neither accurate in terms of answering the question, nor is it from the correct part of the text, and so is not awarded the mark. </a:t>
            </a:r>
          </a:p>
          <a:p>
            <a:pPr marL="0" indent="0">
              <a:buNone/>
            </a:pPr>
            <a:endParaRPr lang="en-GB" b="1" strike="sngStrike" dirty="0">
              <a:solidFill>
                <a:srgbClr val="FF0000"/>
              </a:solidFill>
            </a:endParaRPr>
          </a:p>
          <a:p>
            <a:pPr marL="0" indent="0">
              <a:buNone/>
            </a:pPr>
            <a:endParaRPr lang="en-GB" b="1" strike="sngStrike" dirty="0">
              <a:solidFill>
                <a:srgbClr val="FF0000"/>
              </a:solidFill>
            </a:endParaRPr>
          </a:p>
          <a:p>
            <a:endParaRPr lang="en-GB" dirty="0"/>
          </a:p>
        </p:txBody>
      </p:sp>
      <p:pic>
        <p:nvPicPr>
          <p:cNvPr id="4" name="Picture 3">
            <a:extLst>
              <a:ext uri="{FF2B5EF4-FFF2-40B4-BE49-F238E27FC236}">
                <a16:creationId xmlns:a16="http://schemas.microsoft.com/office/drawing/2014/main" xmlns="" id="{33F39195-C914-40BF-A02C-9724E620B3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280178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0/2</a:t>
            </a:r>
          </a:p>
        </p:txBody>
      </p:sp>
      <p:sp>
        <p:nvSpPr>
          <p:cNvPr id="3" name="Content Placeholder 2"/>
          <p:cNvSpPr>
            <a:spLocks noGrp="1"/>
          </p:cNvSpPr>
          <p:nvPr>
            <p:ph idx="1"/>
          </p:nvPr>
        </p:nvSpPr>
        <p:spPr/>
        <p:txBody>
          <a:bodyPr/>
          <a:lstStyle/>
          <a:p>
            <a:pPr marL="0" indent="0">
              <a:buNone/>
            </a:pPr>
            <a:r>
              <a:rPr lang="en-GB" b="1" dirty="0">
                <a:solidFill>
                  <a:srgbClr val="FF0000"/>
                </a:solidFill>
              </a:rPr>
              <a:t>d) </a:t>
            </a:r>
            <a:r>
              <a:rPr lang="en-GB" b="1" strike="sngStrike" dirty="0">
                <a:solidFill>
                  <a:srgbClr val="FF0000"/>
                </a:solidFill>
              </a:rPr>
              <a:t>1. Online application form</a:t>
            </a:r>
          </a:p>
          <a:p>
            <a:pPr marL="0" indent="0">
              <a:buNone/>
            </a:pPr>
            <a:r>
              <a:rPr lang="en-GB" b="1" dirty="0">
                <a:solidFill>
                  <a:srgbClr val="FF0000"/>
                </a:solidFill>
              </a:rPr>
              <a:t>     </a:t>
            </a:r>
            <a:r>
              <a:rPr lang="en-GB" b="1" strike="sngStrike" dirty="0">
                <a:solidFill>
                  <a:srgbClr val="FF0000"/>
                </a:solidFill>
              </a:rPr>
              <a:t>2. Complete assessments</a:t>
            </a:r>
          </a:p>
          <a:p>
            <a:pPr marL="0" indent="0">
              <a:buNone/>
            </a:pPr>
            <a:r>
              <a:rPr lang="en-GB" b="1" dirty="0">
                <a:solidFill>
                  <a:srgbClr val="FF0000"/>
                </a:solidFill>
              </a:rPr>
              <a:t>Neither response gains the mark, as both parts focus more on what candidates have to </a:t>
            </a:r>
            <a:r>
              <a:rPr lang="en-GB" b="1" u="sng" dirty="0">
                <a:solidFill>
                  <a:srgbClr val="FF0000"/>
                </a:solidFill>
              </a:rPr>
              <a:t>do</a:t>
            </a:r>
            <a:r>
              <a:rPr lang="en-GB" b="1" dirty="0">
                <a:solidFill>
                  <a:srgbClr val="FF0000"/>
                </a:solidFill>
              </a:rPr>
              <a:t> instead of what they need to </a:t>
            </a:r>
            <a:r>
              <a:rPr lang="en-GB" b="1" u="sng" dirty="0">
                <a:solidFill>
                  <a:srgbClr val="FF0000"/>
                </a:solidFill>
              </a:rPr>
              <a:t>have</a:t>
            </a:r>
            <a:r>
              <a:rPr lang="en-GB" b="1" dirty="0">
                <a:solidFill>
                  <a:srgbClr val="FF0000"/>
                </a:solidFill>
              </a:rPr>
              <a:t> in order to join MI6.</a:t>
            </a:r>
          </a:p>
        </p:txBody>
      </p:sp>
      <p:pic>
        <p:nvPicPr>
          <p:cNvPr id="4" name="Picture 3">
            <a:extLst>
              <a:ext uri="{FF2B5EF4-FFF2-40B4-BE49-F238E27FC236}">
                <a16:creationId xmlns:a16="http://schemas.microsoft.com/office/drawing/2014/main" xmlns="" id="{B8ABA1EB-D4B2-4F84-88A7-66CE57307B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471259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058" y="215496"/>
            <a:ext cx="10515600" cy="732155"/>
          </a:xfrm>
        </p:spPr>
        <p:txBody>
          <a:bodyPr>
            <a:normAutofit/>
          </a:bodyPr>
          <a:lstStyle/>
          <a:p>
            <a:r>
              <a:rPr lang="en-GB" b="1" dirty="0"/>
              <a:t>Your turn</a:t>
            </a:r>
          </a:p>
        </p:txBody>
      </p:sp>
      <p:sp>
        <p:nvSpPr>
          <p:cNvPr id="3" name="Content Placeholder 2"/>
          <p:cNvSpPr>
            <a:spLocks noGrp="1"/>
          </p:cNvSpPr>
          <p:nvPr>
            <p:ph idx="1"/>
          </p:nvPr>
        </p:nvSpPr>
        <p:spPr>
          <a:xfrm>
            <a:off x="482138" y="947651"/>
            <a:ext cx="11222182" cy="5020888"/>
          </a:xfrm>
        </p:spPr>
        <p:txBody>
          <a:bodyPr>
            <a:normAutofit/>
          </a:bodyPr>
          <a:lstStyle/>
          <a:p>
            <a:r>
              <a:rPr lang="en-GB" b="1" dirty="0"/>
              <a:t>Read the text from Winning and Losing</a:t>
            </a:r>
            <a:r>
              <a:rPr lang="en-GB" dirty="0"/>
              <a:t>: </a:t>
            </a:r>
            <a:r>
              <a:rPr lang="en-GB" b="1" dirty="0"/>
              <a:t>Tony Blair – “Leader’s speech, Brighton, 1997”</a:t>
            </a:r>
          </a:p>
          <a:p>
            <a:r>
              <a:rPr lang="en-GB" b="1" dirty="0"/>
              <a:t>In lines 16–25, identify two politicians that Tony Blair is grateful to. </a:t>
            </a:r>
          </a:p>
          <a:p>
            <a:pPr marL="0" indent="0">
              <a:buNone/>
            </a:pPr>
            <a:r>
              <a:rPr lang="en-GB" dirty="0"/>
              <a:t>To Neil Kinnock: the mantle of Prime Minister was never his. But I know that without him, it would never have been mine. To John Smith: who left us a fine legacy, and to whom we can now leave a fitting monument – a Scottish Parliament in the city where he lived, serving the country he loved and the people who loved him. To Jim Callaghan: who was attending Labour Party Conferences before I was born; and by the look of him, will be attending long after I’ve gone. My own debt of honour to Michael Foot: you led this Party when, frankly, it was incapable of being led and without ever losing a shred of your decency or your integrity. </a:t>
            </a:r>
            <a:endParaRPr lang="en-GB" b="1" dirty="0"/>
          </a:p>
          <a:p>
            <a:endParaRPr lang="en-GB" b="1" dirty="0"/>
          </a:p>
        </p:txBody>
      </p:sp>
      <p:sp>
        <p:nvSpPr>
          <p:cNvPr id="4" name="TextBox 3"/>
          <p:cNvSpPr txBox="1"/>
          <p:nvPr/>
        </p:nvSpPr>
        <p:spPr>
          <a:xfrm>
            <a:off x="482138" y="5968539"/>
            <a:ext cx="11504815" cy="830997"/>
          </a:xfrm>
          <a:prstGeom prst="rect">
            <a:avLst/>
          </a:prstGeom>
          <a:noFill/>
        </p:spPr>
        <p:txBody>
          <a:bodyPr wrap="square" rtlCol="0">
            <a:spAutoFit/>
          </a:bodyPr>
          <a:lstStyle/>
          <a:p>
            <a:r>
              <a:rPr lang="en-GB" sz="2400" b="1" dirty="0"/>
              <a:t>A: Students should identify two of the following: Neil Kinnock, John Smith, </a:t>
            </a:r>
            <a:br>
              <a:rPr lang="en-GB" sz="2400" b="1" dirty="0"/>
            </a:br>
            <a:r>
              <a:rPr lang="en-GB" sz="2400" b="1" dirty="0"/>
              <a:t>Jim Callaghan, Michael Foot. </a:t>
            </a:r>
          </a:p>
        </p:txBody>
      </p:sp>
      <p:pic>
        <p:nvPicPr>
          <p:cNvPr id="5" name="Picture 4">
            <a:extLst>
              <a:ext uri="{FF2B5EF4-FFF2-40B4-BE49-F238E27FC236}">
                <a16:creationId xmlns:a16="http://schemas.microsoft.com/office/drawing/2014/main" xmlns="" id="{59E98EA6-9FAD-42DB-87E5-59E66E11D7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406767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b="1" dirty="0"/>
              <a:t>Paper 1 – Question 1 – examples</a:t>
            </a:r>
          </a:p>
        </p:txBody>
      </p:sp>
      <p:sp>
        <p:nvSpPr>
          <p:cNvPr id="8" name="Content Placeholder 7"/>
          <p:cNvSpPr>
            <a:spLocks noGrp="1"/>
          </p:cNvSpPr>
          <p:nvPr>
            <p:ph idx="1"/>
          </p:nvPr>
        </p:nvSpPr>
        <p:spPr/>
        <p:txBody>
          <a:bodyPr/>
          <a:lstStyle/>
          <a:p>
            <a:r>
              <a:rPr lang="en-GB" dirty="0"/>
              <a:t>From lines 1–5, identify a phrase that shows that Jo needed cheering up.</a:t>
            </a:r>
          </a:p>
          <a:p>
            <a:endParaRPr lang="en-GB" dirty="0"/>
          </a:p>
          <a:p>
            <a:r>
              <a:rPr lang="en-GB" dirty="0"/>
              <a:t>From lines 7–9, identify a phrase that describes what happens to the colour of the liquid when it changes.</a:t>
            </a:r>
          </a:p>
          <a:p>
            <a:pPr marL="0" indent="0">
              <a:buNone/>
            </a:pPr>
            <a:endParaRPr lang="en-GB" dirty="0"/>
          </a:p>
          <a:p>
            <a:r>
              <a:rPr lang="en-GB" dirty="0"/>
              <a:t>From lines 1</a:t>
            </a:r>
            <a:r>
              <a:rPr lang="en-GB" b="1" dirty="0"/>
              <a:t>–</a:t>
            </a:r>
            <a:r>
              <a:rPr lang="en-GB" dirty="0"/>
              <a:t>5, identify the phrase that explains why there is no blood on the floor.</a:t>
            </a:r>
          </a:p>
        </p:txBody>
      </p:sp>
      <p:pic>
        <p:nvPicPr>
          <p:cNvPr id="4" name="Picture 3">
            <a:extLst>
              <a:ext uri="{FF2B5EF4-FFF2-40B4-BE49-F238E27FC236}">
                <a16:creationId xmlns:a16="http://schemas.microsoft.com/office/drawing/2014/main" xmlns="" id="{D5EE937E-F792-46CE-83B6-9DD8A8EE43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2525527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8904"/>
          </a:xfrm>
        </p:spPr>
        <p:txBody>
          <a:bodyPr/>
          <a:lstStyle/>
          <a:p>
            <a:r>
              <a:rPr lang="en-GB" b="1" dirty="0"/>
              <a:t>Your turn</a:t>
            </a:r>
          </a:p>
        </p:txBody>
      </p:sp>
      <p:sp>
        <p:nvSpPr>
          <p:cNvPr id="3" name="Content Placeholder 2"/>
          <p:cNvSpPr>
            <a:spLocks noGrp="1"/>
          </p:cNvSpPr>
          <p:nvPr>
            <p:ph idx="1"/>
          </p:nvPr>
        </p:nvSpPr>
        <p:spPr>
          <a:xfrm>
            <a:off x="448887" y="1064030"/>
            <a:ext cx="10904913" cy="3790603"/>
          </a:xfrm>
        </p:spPr>
        <p:txBody>
          <a:bodyPr/>
          <a:lstStyle/>
          <a:p>
            <a:r>
              <a:rPr lang="en-GB" b="1" dirty="0"/>
              <a:t>In lines 5–11, identify two qualities Blair believes British people have. </a:t>
            </a:r>
          </a:p>
          <a:p>
            <a:pPr marL="0" indent="0">
              <a:buNone/>
            </a:pPr>
            <a:r>
              <a:rPr lang="en-GB" dirty="0"/>
              <a:t>Today I want to set an ambitious course for this country. To be nothing less than the model 21st-century nation, a beacon to the world. It means drawing deep into the richness of the British character. Creative. Compassionate. Outward-looking. Old British values, but a new British confidence. We can never be the biggest. We may never again be the mightiest. But we can be the best. The best place to live. The best place to bring up children, the best place to lead a fulfilled life, the best place to grow old.</a:t>
            </a:r>
            <a:endParaRPr lang="en-GB" b="1" dirty="0"/>
          </a:p>
        </p:txBody>
      </p:sp>
      <p:sp>
        <p:nvSpPr>
          <p:cNvPr id="4" name="TextBox 3"/>
          <p:cNvSpPr txBox="1"/>
          <p:nvPr/>
        </p:nvSpPr>
        <p:spPr>
          <a:xfrm>
            <a:off x="1449348" y="4854633"/>
            <a:ext cx="8046720" cy="1569660"/>
          </a:xfrm>
          <a:prstGeom prst="rect">
            <a:avLst/>
          </a:prstGeom>
          <a:noFill/>
        </p:spPr>
        <p:txBody>
          <a:bodyPr wrap="square" rtlCol="0">
            <a:spAutoFit/>
          </a:bodyPr>
          <a:lstStyle/>
          <a:p>
            <a:r>
              <a:rPr lang="en-GB" sz="2400" b="1" dirty="0"/>
              <a:t>A: Students should choose two of the following answers:</a:t>
            </a:r>
          </a:p>
          <a:p>
            <a:pPr lvl="1"/>
            <a:r>
              <a:rPr lang="en-GB" sz="2400" b="1" dirty="0"/>
              <a:t>Creative</a:t>
            </a:r>
          </a:p>
          <a:p>
            <a:pPr lvl="1"/>
            <a:r>
              <a:rPr lang="en-GB" sz="2400" b="1" dirty="0"/>
              <a:t>Compassionate</a:t>
            </a:r>
          </a:p>
          <a:p>
            <a:pPr lvl="1"/>
            <a:r>
              <a:rPr lang="en-GB" sz="2400" b="1" dirty="0"/>
              <a:t>Outward-looking</a:t>
            </a:r>
          </a:p>
        </p:txBody>
      </p:sp>
      <p:pic>
        <p:nvPicPr>
          <p:cNvPr id="5" name="Picture 4">
            <a:extLst>
              <a:ext uri="{FF2B5EF4-FFF2-40B4-BE49-F238E27FC236}">
                <a16:creationId xmlns:a16="http://schemas.microsoft.com/office/drawing/2014/main" xmlns="" id="{FBCAFC4B-70BA-462F-A2A6-941E134E0A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213797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Lines 10–18</a:t>
            </a:r>
          </a:p>
        </p:txBody>
      </p:sp>
      <p:sp>
        <p:nvSpPr>
          <p:cNvPr id="3" name="Content Placeholder 2"/>
          <p:cNvSpPr>
            <a:spLocks noGrp="1"/>
          </p:cNvSpPr>
          <p:nvPr>
            <p:ph idx="1"/>
          </p:nvPr>
        </p:nvSpPr>
        <p:spPr/>
        <p:txBody>
          <a:bodyPr>
            <a:normAutofit lnSpcReduction="10000"/>
          </a:bodyPr>
          <a:lstStyle/>
          <a:p>
            <a:pPr marL="0" indent="0">
              <a:buNone/>
            </a:pPr>
            <a:r>
              <a:rPr lang="en-GB" dirty="0"/>
              <a:t>SIS, popularly known as MI6, Britain’s foreign intelligence service, which this year celebrates its 100th birthday, has tiptoed into the modern world. Faced with the threat of international terrorism, it has had to cast its net wider than the cloisters of Oxbridge and a few other favoured universities to find recruits who look the part. That increasingly means people from the ethnic minorities. </a:t>
            </a:r>
          </a:p>
          <a:p>
            <a:pPr marL="0" indent="0">
              <a:buNone/>
            </a:pPr>
            <a:r>
              <a:rPr lang="en-GB" dirty="0"/>
              <a:t>There is a demand for more women, too. Not just bluestockings, but the kind who know what to do with scatter cushions. Only that could explain the presence of </a:t>
            </a:r>
            <a:r>
              <a:rPr lang="en-GB" i="1" dirty="0"/>
              <a:t>Good Housekeeping </a:t>
            </a:r>
            <a:r>
              <a:rPr lang="en-GB" dirty="0"/>
              <a:t>at a recent SIS press conference held at Tate Modern in London, intended to stimulate more applications from target groups.</a:t>
            </a:r>
          </a:p>
          <a:p>
            <a:endParaRPr lang="en-GB" dirty="0"/>
          </a:p>
        </p:txBody>
      </p:sp>
      <p:pic>
        <p:nvPicPr>
          <p:cNvPr id="4" name="Picture 3">
            <a:extLst>
              <a:ext uri="{FF2B5EF4-FFF2-40B4-BE49-F238E27FC236}">
                <a16:creationId xmlns:a16="http://schemas.microsoft.com/office/drawing/2014/main" xmlns="" id="{D63F926C-DFE9-4095-9F7F-8777147935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20225128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Paper 2 – Question 4 –AO1 – 1 Mark</a:t>
            </a:r>
          </a:p>
        </p:txBody>
      </p:sp>
      <p:sp>
        <p:nvSpPr>
          <p:cNvPr id="3" name="Content Placeholder 2"/>
          <p:cNvSpPr>
            <a:spLocks noGrp="1"/>
          </p:cNvSpPr>
          <p:nvPr>
            <p:ph idx="1"/>
          </p:nvPr>
        </p:nvSpPr>
        <p:spPr>
          <a:xfrm>
            <a:off x="591671" y="2040778"/>
            <a:ext cx="10865223" cy="4351338"/>
          </a:xfrm>
        </p:spPr>
        <p:txBody>
          <a:bodyPr/>
          <a:lstStyle/>
          <a:p>
            <a:r>
              <a:rPr lang="en-GB" dirty="0"/>
              <a:t>From lines 17–22, identify how cooking for ‘one and a half people’ has improved.</a:t>
            </a:r>
          </a:p>
          <a:p>
            <a:endParaRPr lang="en-GB" dirty="0"/>
          </a:p>
          <a:p>
            <a:r>
              <a:rPr lang="en-GB" dirty="0"/>
              <a:t>From lines 1–8, identify one reason why Shackleton’s crossing of the Antarctic failed.</a:t>
            </a:r>
          </a:p>
          <a:p>
            <a:endParaRPr lang="en-GB" dirty="0"/>
          </a:p>
          <a:p>
            <a:r>
              <a:rPr lang="en-GB" dirty="0"/>
              <a:t>From lines 1–5, identify how many messages Leo Marks has to de-code.</a:t>
            </a:r>
          </a:p>
        </p:txBody>
      </p:sp>
      <p:pic>
        <p:nvPicPr>
          <p:cNvPr id="4" name="Picture 3">
            <a:extLst>
              <a:ext uri="{FF2B5EF4-FFF2-40B4-BE49-F238E27FC236}">
                <a16:creationId xmlns:a16="http://schemas.microsoft.com/office/drawing/2014/main" xmlns="" id="{B687B90E-D087-450D-A065-46E1DD2432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2838909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02808" y="1885958"/>
            <a:ext cx="4628029" cy="2600959"/>
          </a:xfrm>
        </p:spPr>
        <p:txBody>
          <a:bodyPr>
            <a:normAutofit/>
          </a:bodyPr>
          <a:lstStyle/>
          <a:p>
            <a:pPr marL="0" indent="0">
              <a:buNone/>
            </a:pPr>
            <a:r>
              <a:rPr lang="en-GB" sz="4000" b="1" dirty="0">
                <a:solidFill>
                  <a:srgbClr val="0070C0"/>
                </a:solidFill>
              </a:rPr>
              <a:t>From lines 1–5, </a:t>
            </a:r>
            <a:r>
              <a:rPr lang="en-GB" sz="4000" dirty="0"/>
              <a:t>identify how </a:t>
            </a:r>
            <a:r>
              <a:rPr lang="en-GB" sz="4000" b="1" dirty="0">
                <a:solidFill>
                  <a:srgbClr val="00B050"/>
                </a:solidFill>
              </a:rPr>
              <a:t>many messages Leo Marks has to de-code.</a:t>
            </a:r>
          </a:p>
        </p:txBody>
      </p:sp>
      <p:sp>
        <p:nvSpPr>
          <p:cNvPr id="4" name="Rectangle 3"/>
          <p:cNvSpPr/>
          <p:nvPr/>
        </p:nvSpPr>
        <p:spPr>
          <a:xfrm>
            <a:off x="7730837" y="617512"/>
            <a:ext cx="3624348" cy="1569660"/>
          </a:xfrm>
          <a:prstGeom prst="rect">
            <a:avLst/>
          </a:prstGeom>
        </p:spPr>
        <p:txBody>
          <a:bodyPr wrap="square">
            <a:spAutoFit/>
          </a:bodyPr>
          <a:lstStyle/>
          <a:p>
            <a:r>
              <a:rPr lang="en-GB" sz="3200" b="1" dirty="0">
                <a:solidFill>
                  <a:srgbClr val="0070C0"/>
                </a:solidFill>
              </a:rPr>
              <a:t>Identify where the answer needs to come from.</a:t>
            </a:r>
          </a:p>
        </p:txBody>
      </p:sp>
      <p:sp>
        <p:nvSpPr>
          <p:cNvPr id="5" name="Rectangle 4"/>
          <p:cNvSpPr/>
          <p:nvPr/>
        </p:nvSpPr>
        <p:spPr>
          <a:xfrm>
            <a:off x="482137" y="4788131"/>
            <a:ext cx="6800790" cy="1569660"/>
          </a:xfrm>
          <a:prstGeom prst="rect">
            <a:avLst/>
          </a:prstGeom>
        </p:spPr>
        <p:txBody>
          <a:bodyPr wrap="square">
            <a:spAutoFit/>
          </a:bodyPr>
          <a:lstStyle/>
          <a:p>
            <a:r>
              <a:rPr lang="en-GB" sz="3200" b="1" dirty="0">
                <a:solidFill>
                  <a:srgbClr val="00B050"/>
                </a:solidFill>
              </a:rPr>
              <a:t>Shows the focus of the question – you must ensure that the quotation you choose clearly answers the question.</a:t>
            </a:r>
          </a:p>
        </p:txBody>
      </p:sp>
      <p:pic>
        <p:nvPicPr>
          <p:cNvPr id="6" name="Picture 5">
            <a:extLst>
              <a:ext uri="{FF2B5EF4-FFF2-40B4-BE49-F238E27FC236}">
                <a16:creationId xmlns:a16="http://schemas.microsoft.com/office/drawing/2014/main" xmlns="" id="{75581ACA-2C7F-426B-A8E8-5FE2C3A395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22001465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Which answers get the marks?</a:t>
            </a:r>
          </a:p>
        </p:txBody>
      </p:sp>
      <p:sp>
        <p:nvSpPr>
          <p:cNvPr id="3" name="Content Placeholder 2"/>
          <p:cNvSpPr>
            <a:spLocks noGrp="1"/>
          </p:cNvSpPr>
          <p:nvPr>
            <p:ph idx="1"/>
          </p:nvPr>
        </p:nvSpPr>
        <p:spPr/>
        <p:txBody>
          <a:bodyPr/>
          <a:lstStyle/>
          <a:p>
            <a:pPr marL="0" indent="0">
              <a:buNone/>
            </a:pPr>
            <a:r>
              <a:rPr lang="en-GB" b="1" dirty="0"/>
              <a:t>a) Three</a:t>
            </a:r>
          </a:p>
          <a:p>
            <a:pPr marL="0" indent="0">
              <a:buNone/>
            </a:pPr>
            <a:r>
              <a:rPr lang="en-GB" b="1" dirty="0"/>
              <a:t>b) 50 + 55 + 20 = 125 letters</a:t>
            </a:r>
          </a:p>
          <a:p>
            <a:pPr marL="0" indent="0">
              <a:buNone/>
            </a:pPr>
            <a:r>
              <a:rPr lang="en-GB" b="1" dirty="0"/>
              <a:t>c) In total, Leo Marks has to decode three messages.</a:t>
            </a:r>
          </a:p>
          <a:p>
            <a:pPr marL="0" indent="0">
              <a:buNone/>
            </a:pPr>
            <a:r>
              <a:rPr lang="en-GB" b="1" dirty="0"/>
              <a:t>d) None, because the code was “unbreakable.”</a:t>
            </a:r>
          </a:p>
          <a:p>
            <a:pPr marL="0" indent="0">
              <a:buNone/>
            </a:pPr>
            <a:r>
              <a:rPr lang="en-GB" b="1" dirty="0"/>
              <a:t>e) Three messages, because it says: “The first message was fifty letters long, the second fifty-five and the third only twenty.”</a:t>
            </a:r>
          </a:p>
        </p:txBody>
      </p:sp>
      <p:pic>
        <p:nvPicPr>
          <p:cNvPr id="4" name="Picture 3">
            <a:extLst>
              <a:ext uri="{FF2B5EF4-FFF2-40B4-BE49-F238E27FC236}">
                <a16:creationId xmlns:a16="http://schemas.microsoft.com/office/drawing/2014/main" xmlns="" id="{93D8DA91-9361-496C-A57B-DCA1AEA885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41907641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Which answers get the marks?</a:t>
            </a:r>
          </a:p>
        </p:txBody>
      </p:sp>
      <p:sp>
        <p:nvSpPr>
          <p:cNvPr id="3" name="Content Placeholder 2"/>
          <p:cNvSpPr>
            <a:spLocks noGrp="1"/>
          </p:cNvSpPr>
          <p:nvPr>
            <p:ph idx="1"/>
          </p:nvPr>
        </p:nvSpPr>
        <p:spPr/>
        <p:txBody>
          <a:bodyPr/>
          <a:lstStyle/>
          <a:p>
            <a:pPr marL="0" indent="0">
              <a:buNone/>
            </a:pPr>
            <a:r>
              <a:rPr lang="en-GB" b="1" dirty="0">
                <a:solidFill>
                  <a:srgbClr val="00B050"/>
                </a:solidFill>
              </a:rPr>
              <a:t>a) Three</a:t>
            </a:r>
          </a:p>
          <a:p>
            <a:pPr marL="0" indent="0">
              <a:buNone/>
            </a:pPr>
            <a:r>
              <a:rPr lang="en-GB" b="1" dirty="0">
                <a:solidFill>
                  <a:srgbClr val="FF0000"/>
                </a:solidFill>
              </a:rPr>
              <a:t>b) </a:t>
            </a:r>
            <a:r>
              <a:rPr lang="en-GB" b="1" strike="sngStrike" dirty="0">
                <a:solidFill>
                  <a:srgbClr val="FF0000"/>
                </a:solidFill>
              </a:rPr>
              <a:t>50 + 55 + 20 = 125 letters</a:t>
            </a:r>
          </a:p>
          <a:p>
            <a:pPr marL="0" indent="0">
              <a:buNone/>
            </a:pPr>
            <a:r>
              <a:rPr lang="en-GB" b="1" dirty="0">
                <a:solidFill>
                  <a:srgbClr val="00B050"/>
                </a:solidFill>
              </a:rPr>
              <a:t>c) In total, Leo Marks has to decode three messages.</a:t>
            </a:r>
          </a:p>
          <a:p>
            <a:pPr marL="0" indent="0">
              <a:buNone/>
            </a:pPr>
            <a:r>
              <a:rPr lang="en-GB" b="1" dirty="0">
                <a:solidFill>
                  <a:srgbClr val="FF0000"/>
                </a:solidFill>
              </a:rPr>
              <a:t>d) </a:t>
            </a:r>
            <a:r>
              <a:rPr lang="en-GB" b="1" strike="sngStrike" dirty="0">
                <a:solidFill>
                  <a:srgbClr val="FF0000"/>
                </a:solidFill>
              </a:rPr>
              <a:t>None, because the code was “unbreakable.”</a:t>
            </a:r>
          </a:p>
          <a:p>
            <a:pPr marL="0" indent="0">
              <a:buNone/>
            </a:pPr>
            <a:r>
              <a:rPr lang="en-GB" b="1" dirty="0">
                <a:solidFill>
                  <a:srgbClr val="00B050"/>
                </a:solidFill>
              </a:rPr>
              <a:t>e) Three messages, because it says: “The first message was fifty letters long, the second fifty-five and the third only twenty.”</a:t>
            </a:r>
          </a:p>
        </p:txBody>
      </p:sp>
      <p:pic>
        <p:nvPicPr>
          <p:cNvPr id="4" name="Picture 3">
            <a:extLst>
              <a:ext uri="{FF2B5EF4-FFF2-40B4-BE49-F238E27FC236}">
                <a16:creationId xmlns:a16="http://schemas.microsoft.com/office/drawing/2014/main" xmlns="" id="{90949029-70E0-4957-9545-C4EF011C5C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9685563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1/1</a:t>
            </a:r>
          </a:p>
        </p:txBody>
      </p:sp>
      <p:sp>
        <p:nvSpPr>
          <p:cNvPr id="3" name="Content Placeholder 2"/>
          <p:cNvSpPr>
            <a:spLocks noGrp="1"/>
          </p:cNvSpPr>
          <p:nvPr>
            <p:ph idx="1"/>
          </p:nvPr>
        </p:nvSpPr>
        <p:spPr/>
        <p:txBody>
          <a:bodyPr/>
          <a:lstStyle/>
          <a:p>
            <a:pPr marL="0" indent="0">
              <a:buNone/>
            </a:pPr>
            <a:r>
              <a:rPr lang="en-GB" b="1" dirty="0">
                <a:solidFill>
                  <a:srgbClr val="00B050"/>
                </a:solidFill>
              </a:rPr>
              <a:t>a) Three</a:t>
            </a:r>
          </a:p>
          <a:p>
            <a:pPr marL="0" indent="0">
              <a:buNone/>
            </a:pPr>
            <a:r>
              <a:rPr lang="en-GB" b="1" dirty="0">
                <a:solidFill>
                  <a:srgbClr val="00B050"/>
                </a:solidFill>
              </a:rPr>
              <a:t>c) In total, Leo Marks has to decode three messages.</a:t>
            </a:r>
          </a:p>
          <a:p>
            <a:pPr marL="0" indent="0">
              <a:buNone/>
            </a:pPr>
            <a:r>
              <a:rPr lang="en-GB" b="1" dirty="0">
                <a:solidFill>
                  <a:srgbClr val="00B050"/>
                </a:solidFill>
              </a:rPr>
              <a:t>e) Three messages, because it says: “The first message was fifty letters long, the second fifty-five and the third only twenty.”</a:t>
            </a:r>
          </a:p>
          <a:p>
            <a:pPr marL="0" indent="0">
              <a:buNone/>
            </a:pPr>
            <a:endParaRPr lang="en-GB" b="1" dirty="0">
              <a:solidFill>
                <a:srgbClr val="00B050"/>
              </a:solidFill>
            </a:endParaRPr>
          </a:p>
          <a:p>
            <a:pPr marL="0" indent="0">
              <a:buNone/>
            </a:pPr>
            <a:r>
              <a:rPr lang="en-GB" b="1" dirty="0">
                <a:solidFill>
                  <a:srgbClr val="00B050"/>
                </a:solidFill>
              </a:rPr>
              <a:t>All three of these answers would get the single mark, however, notice that the single word ‘Three’ would have been enough to get the mark, meaning that the other candidates have effectively wasted time writing overly long answers. </a:t>
            </a:r>
          </a:p>
          <a:p>
            <a:endParaRPr lang="en-GB" dirty="0"/>
          </a:p>
        </p:txBody>
      </p:sp>
      <p:pic>
        <p:nvPicPr>
          <p:cNvPr id="4" name="Picture 3">
            <a:extLst>
              <a:ext uri="{FF2B5EF4-FFF2-40B4-BE49-F238E27FC236}">
                <a16:creationId xmlns:a16="http://schemas.microsoft.com/office/drawing/2014/main" xmlns="" id="{28C46D48-CBFA-490A-984A-41433844F4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22861721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0/1</a:t>
            </a:r>
          </a:p>
        </p:txBody>
      </p:sp>
      <p:sp>
        <p:nvSpPr>
          <p:cNvPr id="3" name="Content Placeholder 2"/>
          <p:cNvSpPr>
            <a:spLocks noGrp="1"/>
          </p:cNvSpPr>
          <p:nvPr>
            <p:ph idx="1"/>
          </p:nvPr>
        </p:nvSpPr>
        <p:spPr/>
        <p:txBody>
          <a:bodyPr/>
          <a:lstStyle/>
          <a:p>
            <a:pPr marL="0" indent="0">
              <a:buNone/>
            </a:pPr>
            <a:r>
              <a:rPr lang="en-GB" b="1" dirty="0">
                <a:solidFill>
                  <a:srgbClr val="FF0000"/>
                </a:solidFill>
              </a:rPr>
              <a:t>b) </a:t>
            </a:r>
            <a:r>
              <a:rPr lang="en-GB" b="1" strike="sngStrike" dirty="0">
                <a:solidFill>
                  <a:srgbClr val="FF0000"/>
                </a:solidFill>
              </a:rPr>
              <a:t>50 + 55 + 20 = 125 letters</a:t>
            </a:r>
          </a:p>
          <a:p>
            <a:pPr marL="0" indent="0">
              <a:buNone/>
            </a:pPr>
            <a:r>
              <a:rPr lang="en-GB" b="1" dirty="0">
                <a:solidFill>
                  <a:srgbClr val="FF0000"/>
                </a:solidFill>
              </a:rPr>
              <a:t>This answer has not accurately answered the question – it specifically asked for messages, not letters.</a:t>
            </a:r>
          </a:p>
          <a:p>
            <a:pPr marL="0" indent="0">
              <a:buNone/>
            </a:pPr>
            <a:endParaRPr lang="en-GB" b="1" dirty="0">
              <a:solidFill>
                <a:srgbClr val="FF0000"/>
              </a:solidFill>
            </a:endParaRPr>
          </a:p>
          <a:p>
            <a:pPr marL="0" indent="0">
              <a:buNone/>
            </a:pPr>
            <a:r>
              <a:rPr lang="en-GB" b="1" dirty="0">
                <a:solidFill>
                  <a:srgbClr val="FF0000"/>
                </a:solidFill>
              </a:rPr>
              <a:t>d) </a:t>
            </a:r>
            <a:r>
              <a:rPr lang="en-GB" b="1" strike="sngStrike" dirty="0">
                <a:solidFill>
                  <a:srgbClr val="FF0000"/>
                </a:solidFill>
              </a:rPr>
              <a:t>None, because the code was “unbreakable”.</a:t>
            </a:r>
          </a:p>
          <a:p>
            <a:pPr marL="0" indent="0">
              <a:buNone/>
            </a:pPr>
            <a:r>
              <a:rPr lang="en-GB" b="1" dirty="0">
                <a:solidFill>
                  <a:srgbClr val="FF0000"/>
                </a:solidFill>
              </a:rPr>
              <a:t>This answer has not gained the mark because it is not accurate, nor has the quotation been taken from the correct section. </a:t>
            </a:r>
          </a:p>
          <a:p>
            <a:endParaRPr lang="en-GB" dirty="0"/>
          </a:p>
          <a:p>
            <a:endParaRPr lang="en-GB" dirty="0"/>
          </a:p>
        </p:txBody>
      </p:sp>
      <p:pic>
        <p:nvPicPr>
          <p:cNvPr id="4" name="Picture 3">
            <a:extLst>
              <a:ext uri="{FF2B5EF4-FFF2-40B4-BE49-F238E27FC236}">
                <a16:creationId xmlns:a16="http://schemas.microsoft.com/office/drawing/2014/main" xmlns="" id="{8674E2DD-E061-4C69-9004-568883123A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2614486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5214" y="2025130"/>
            <a:ext cx="4404360" cy="2181109"/>
          </a:xfrm>
        </p:spPr>
        <p:txBody>
          <a:bodyPr>
            <a:noAutofit/>
          </a:bodyPr>
          <a:lstStyle/>
          <a:p>
            <a:pPr marL="0" indent="0">
              <a:buNone/>
            </a:pPr>
            <a:r>
              <a:rPr lang="en-GB" sz="3600" b="1" dirty="0">
                <a:solidFill>
                  <a:srgbClr val="0070C0"/>
                </a:solidFill>
              </a:rPr>
              <a:t>From lines 1–5, </a:t>
            </a:r>
            <a:r>
              <a:rPr lang="en-GB" sz="3600" b="1" dirty="0"/>
              <a:t>identify </a:t>
            </a:r>
            <a:r>
              <a:rPr lang="en-GB" sz="3600" b="1" dirty="0">
                <a:solidFill>
                  <a:srgbClr val="FF33CC"/>
                </a:solidFill>
              </a:rPr>
              <a:t>a</a:t>
            </a:r>
            <a:r>
              <a:rPr lang="en-GB" sz="3600" b="1" dirty="0"/>
              <a:t> </a:t>
            </a:r>
            <a:r>
              <a:rPr lang="en-GB" sz="3600" b="1" dirty="0">
                <a:solidFill>
                  <a:srgbClr val="FF0000"/>
                </a:solidFill>
              </a:rPr>
              <a:t>phrase </a:t>
            </a:r>
            <a:r>
              <a:rPr lang="en-GB" sz="3600" b="1" dirty="0"/>
              <a:t>that </a:t>
            </a:r>
            <a:r>
              <a:rPr lang="en-GB" sz="3600" b="1" dirty="0">
                <a:solidFill>
                  <a:srgbClr val="00B050"/>
                </a:solidFill>
              </a:rPr>
              <a:t>shows that Jo needed cheering up.</a:t>
            </a:r>
          </a:p>
          <a:p>
            <a:endParaRPr lang="en-GB" sz="3600" b="1" dirty="0"/>
          </a:p>
        </p:txBody>
      </p:sp>
      <p:sp>
        <p:nvSpPr>
          <p:cNvPr id="4" name="Rectangle 3"/>
          <p:cNvSpPr/>
          <p:nvPr/>
        </p:nvSpPr>
        <p:spPr>
          <a:xfrm>
            <a:off x="399010" y="640135"/>
            <a:ext cx="3025833" cy="1384995"/>
          </a:xfrm>
          <a:prstGeom prst="rect">
            <a:avLst/>
          </a:prstGeom>
        </p:spPr>
        <p:txBody>
          <a:bodyPr wrap="square">
            <a:spAutoFit/>
          </a:bodyPr>
          <a:lstStyle/>
          <a:p>
            <a:r>
              <a:rPr lang="en-GB" sz="2800" b="1" dirty="0">
                <a:solidFill>
                  <a:srgbClr val="0070C0"/>
                </a:solidFill>
              </a:rPr>
              <a:t>Identify where the quotation needs to come from.</a:t>
            </a:r>
          </a:p>
        </p:txBody>
      </p:sp>
      <p:sp>
        <p:nvSpPr>
          <p:cNvPr id="5" name="Rectangle 4"/>
          <p:cNvSpPr/>
          <p:nvPr/>
        </p:nvSpPr>
        <p:spPr>
          <a:xfrm>
            <a:off x="7830589" y="4247216"/>
            <a:ext cx="4025438" cy="1815882"/>
          </a:xfrm>
          <a:prstGeom prst="rect">
            <a:avLst/>
          </a:prstGeom>
        </p:spPr>
        <p:txBody>
          <a:bodyPr wrap="square">
            <a:spAutoFit/>
          </a:bodyPr>
          <a:lstStyle/>
          <a:p>
            <a:pPr lvl="0"/>
            <a:r>
              <a:rPr lang="en-GB" sz="2800" b="1" dirty="0">
                <a:solidFill>
                  <a:srgbClr val="FF0000"/>
                </a:solidFill>
              </a:rPr>
              <a:t>“Phrase” means a short quotation from the text – you will need to be precise in your selection.</a:t>
            </a:r>
          </a:p>
        </p:txBody>
      </p:sp>
      <p:sp>
        <p:nvSpPr>
          <p:cNvPr id="6" name="Rectangle 5"/>
          <p:cNvSpPr/>
          <p:nvPr/>
        </p:nvSpPr>
        <p:spPr>
          <a:xfrm>
            <a:off x="399010" y="4399735"/>
            <a:ext cx="4100946" cy="2246769"/>
          </a:xfrm>
          <a:prstGeom prst="rect">
            <a:avLst/>
          </a:prstGeom>
        </p:spPr>
        <p:txBody>
          <a:bodyPr wrap="square">
            <a:spAutoFit/>
          </a:bodyPr>
          <a:lstStyle/>
          <a:p>
            <a:r>
              <a:rPr lang="en-GB" sz="2800" b="1" dirty="0">
                <a:solidFill>
                  <a:srgbClr val="00B050"/>
                </a:solidFill>
              </a:rPr>
              <a:t>Shows the focus of question – you must ensure that the quotation you choose clearly answers the question.</a:t>
            </a:r>
          </a:p>
        </p:txBody>
      </p:sp>
      <p:sp>
        <p:nvSpPr>
          <p:cNvPr id="7" name="TextBox 6"/>
          <p:cNvSpPr txBox="1"/>
          <p:nvPr/>
        </p:nvSpPr>
        <p:spPr>
          <a:xfrm>
            <a:off x="8046720" y="438028"/>
            <a:ext cx="3593176" cy="2677656"/>
          </a:xfrm>
          <a:prstGeom prst="rect">
            <a:avLst/>
          </a:prstGeom>
          <a:noFill/>
        </p:spPr>
        <p:txBody>
          <a:bodyPr wrap="square" rtlCol="0">
            <a:spAutoFit/>
          </a:bodyPr>
          <a:lstStyle/>
          <a:p>
            <a:r>
              <a:rPr lang="en-GB" sz="2800" b="1" dirty="0">
                <a:solidFill>
                  <a:srgbClr val="FF33CC"/>
                </a:solidFill>
              </a:rPr>
              <a:t>The use of the indefinite article suggests there will  be more than one quotation which could answer the question. </a:t>
            </a:r>
          </a:p>
        </p:txBody>
      </p:sp>
      <p:pic>
        <p:nvPicPr>
          <p:cNvPr id="8" name="Picture 7">
            <a:extLst>
              <a:ext uri="{FF2B5EF4-FFF2-40B4-BE49-F238E27FC236}">
                <a16:creationId xmlns:a16="http://schemas.microsoft.com/office/drawing/2014/main" xmlns="" id="{718C5A77-933B-45A0-9F0F-E27F636D9F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172820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5" y="365125"/>
            <a:ext cx="11903825" cy="1729682"/>
          </a:xfrm>
        </p:spPr>
        <p:txBody>
          <a:bodyPr>
            <a:noAutofit/>
          </a:bodyPr>
          <a:lstStyle/>
          <a:p>
            <a:r>
              <a:rPr lang="en-GB" sz="3600" b="1" dirty="0"/>
              <a:t>Lines 1–5 from “The Tell-Tale Heart”</a:t>
            </a:r>
            <a:r>
              <a:rPr lang="en-GB" sz="3600" dirty="0"/>
              <a:t/>
            </a:r>
            <a:br>
              <a:rPr lang="en-GB" sz="3600" dirty="0"/>
            </a:br>
            <a:r>
              <a:rPr lang="en-GB" sz="3200" i="1" dirty="0"/>
              <a:t>This is an extract from a short story. The narrator has murdered an old man and hidden his body under the floorboards.</a:t>
            </a:r>
            <a:r>
              <a:rPr lang="en-GB" sz="3200" dirty="0"/>
              <a:t/>
            </a:r>
            <a:br>
              <a:rPr lang="en-GB" sz="3200" dirty="0"/>
            </a:br>
            <a:endParaRPr lang="en-GB" sz="3200" dirty="0"/>
          </a:p>
        </p:txBody>
      </p:sp>
      <p:sp>
        <p:nvSpPr>
          <p:cNvPr id="3" name="Content Placeholder 2"/>
          <p:cNvSpPr>
            <a:spLocks noGrp="1"/>
          </p:cNvSpPr>
          <p:nvPr>
            <p:ph idx="1"/>
          </p:nvPr>
        </p:nvSpPr>
        <p:spPr>
          <a:xfrm>
            <a:off x="299258" y="2335906"/>
            <a:ext cx="11355186" cy="3710651"/>
          </a:xfrm>
        </p:spPr>
        <p:txBody>
          <a:bodyPr>
            <a:noAutofit/>
          </a:bodyPr>
          <a:lstStyle/>
          <a:p>
            <a:pPr marL="0" indent="0">
              <a:buNone/>
            </a:pPr>
            <a:r>
              <a:rPr lang="en-GB" sz="3600" dirty="0"/>
              <a:t>I then took up three planks from the flooring of the chamber, and deposited all between the scantlings*. I then replaced the boards so cleverly, so cunningly, that no human eye – not even his – could have detected any thing wrong. There was nothing to wash out – no stain of any kind – no blood-spot whatever. I had been too wary for that. A tub had caught all – ha! ha!</a:t>
            </a:r>
          </a:p>
        </p:txBody>
      </p:sp>
      <p:sp>
        <p:nvSpPr>
          <p:cNvPr id="4" name="TextBox 3"/>
          <p:cNvSpPr txBox="1"/>
          <p:nvPr/>
        </p:nvSpPr>
        <p:spPr>
          <a:xfrm>
            <a:off x="1147156" y="6134793"/>
            <a:ext cx="7856995" cy="461665"/>
          </a:xfrm>
          <a:prstGeom prst="rect">
            <a:avLst/>
          </a:prstGeom>
          <a:noFill/>
        </p:spPr>
        <p:txBody>
          <a:bodyPr wrap="square" rtlCol="0">
            <a:spAutoFit/>
          </a:bodyPr>
          <a:lstStyle/>
          <a:p>
            <a:r>
              <a:rPr lang="en-GB" sz="2400" b="1" dirty="0"/>
              <a:t>scantlings </a:t>
            </a:r>
            <a:r>
              <a:rPr lang="en-GB" sz="2400" dirty="0"/>
              <a:t>–</a:t>
            </a:r>
            <a:r>
              <a:rPr lang="en-GB" sz="2400" b="1" dirty="0"/>
              <a:t> </a:t>
            </a:r>
            <a:r>
              <a:rPr lang="en-GB" sz="2400" dirty="0"/>
              <a:t>the beams supporting the floor of a house</a:t>
            </a:r>
            <a:endParaRPr lang="en-GB" sz="2400" b="1" dirty="0"/>
          </a:p>
        </p:txBody>
      </p:sp>
      <p:pic>
        <p:nvPicPr>
          <p:cNvPr id="5" name="Picture 4">
            <a:extLst>
              <a:ext uri="{FF2B5EF4-FFF2-40B4-BE49-F238E27FC236}">
                <a16:creationId xmlns:a16="http://schemas.microsoft.com/office/drawing/2014/main" xmlns="" id="{E2671E3C-623B-4B47-992F-780DEF443A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273536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0975"/>
            <a:ext cx="10515600" cy="727047"/>
          </a:xfrm>
        </p:spPr>
        <p:txBody>
          <a:bodyPr/>
          <a:lstStyle/>
          <a:p>
            <a:r>
              <a:rPr lang="en-GB" b="1" dirty="0"/>
              <a:t>Which answers would get the mark?</a:t>
            </a:r>
          </a:p>
        </p:txBody>
      </p:sp>
      <p:sp>
        <p:nvSpPr>
          <p:cNvPr id="3" name="Content Placeholder 2"/>
          <p:cNvSpPr>
            <a:spLocks noGrp="1"/>
          </p:cNvSpPr>
          <p:nvPr>
            <p:ph idx="1"/>
          </p:nvPr>
        </p:nvSpPr>
        <p:spPr>
          <a:xfrm>
            <a:off x="365759" y="1030778"/>
            <a:ext cx="11554691" cy="5357208"/>
          </a:xfrm>
        </p:spPr>
        <p:txBody>
          <a:bodyPr>
            <a:normAutofit/>
          </a:bodyPr>
          <a:lstStyle/>
          <a:p>
            <a:pPr marL="0" indent="0">
              <a:buNone/>
            </a:pPr>
            <a:r>
              <a:rPr lang="en-GB" sz="4000" b="1" dirty="0"/>
              <a:t>a) “A tub had caught all”</a:t>
            </a:r>
          </a:p>
          <a:p>
            <a:pPr marL="0" indent="0">
              <a:buNone/>
            </a:pPr>
            <a:r>
              <a:rPr lang="en-GB" sz="4000" b="1" dirty="0"/>
              <a:t>b) “No blood-spot whatever”</a:t>
            </a:r>
          </a:p>
          <a:p>
            <a:pPr marL="0" indent="0">
              <a:buNone/>
            </a:pPr>
            <a:r>
              <a:rPr lang="en-GB" sz="4000" b="1" dirty="0"/>
              <a:t>c) “A tub had caught all – ha! ha!”</a:t>
            </a:r>
          </a:p>
          <a:p>
            <a:pPr marL="0" indent="0">
              <a:buNone/>
            </a:pPr>
            <a:r>
              <a:rPr lang="en-GB" sz="4000" b="1" dirty="0"/>
              <a:t>d) “I then replaced the boards so cleverly, so cunningly, that no human eye – not even his – could have detected any thing wrong.”</a:t>
            </a:r>
          </a:p>
          <a:p>
            <a:pPr marL="0" indent="0">
              <a:buNone/>
            </a:pPr>
            <a:r>
              <a:rPr lang="en-GB" sz="4000" b="1" dirty="0"/>
              <a:t>e) “I had been too wary for that. A tub had caught all – ha! ha!”</a:t>
            </a:r>
          </a:p>
          <a:p>
            <a:endParaRPr lang="en-GB" sz="3600" b="1" dirty="0"/>
          </a:p>
        </p:txBody>
      </p:sp>
      <p:pic>
        <p:nvPicPr>
          <p:cNvPr id="4" name="Picture 3">
            <a:extLst>
              <a:ext uri="{FF2B5EF4-FFF2-40B4-BE49-F238E27FC236}">
                <a16:creationId xmlns:a16="http://schemas.microsoft.com/office/drawing/2014/main" xmlns="" id="{B4DADDC4-AE2E-4E6F-BDE0-0DA1042200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693661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0975"/>
            <a:ext cx="10515600" cy="727047"/>
          </a:xfrm>
        </p:spPr>
        <p:txBody>
          <a:bodyPr/>
          <a:lstStyle/>
          <a:p>
            <a:r>
              <a:rPr lang="en-GB" b="1" dirty="0"/>
              <a:t>Which answers would get the mark?</a:t>
            </a:r>
          </a:p>
        </p:txBody>
      </p:sp>
      <p:sp>
        <p:nvSpPr>
          <p:cNvPr id="3" name="Content Placeholder 2"/>
          <p:cNvSpPr>
            <a:spLocks noGrp="1"/>
          </p:cNvSpPr>
          <p:nvPr>
            <p:ph idx="1"/>
          </p:nvPr>
        </p:nvSpPr>
        <p:spPr>
          <a:xfrm>
            <a:off x="365759" y="1030778"/>
            <a:ext cx="11554691" cy="5357208"/>
          </a:xfrm>
        </p:spPr>
        <p:txBody>
          <a:bodyPr>
            <a:normAutofit/>
          </a:bodyPr>
          <a:lstStyle/>
          <a:p>
            <a:pPr marL="0" indent="0">
              <a:buNone/>
            </a:pPr>
            <a:r>
              <a:rPr lang="en-GB" sz="4000" b="1" dirty="0">
                <a:solidFill>
                  <a:srgbClr val="00B050"/>
                </a:solidFill>
              </a:rPr>
              <a:t>a) “A tub had caught all”</a:t>
            </a:r>
          </a:p>
          <a:p>
            <a:pPr marL="0" indent="0">
              <a:buNone/>
            </a:pPr>
            <a:r>
              <a:rPr lang="en-GB" sz="4000" b="1" dirty="0">
                <a:solidFill>
                  <a:srgbClr val="FF0000"/>
                </a:solidFill>
              </a:rPr>
              <a:t>b) </a:t>
            </a:r>
            <a:r>
              <a:rPr lang="en-GB" sz="4000" b="1" strike="sngStrike" dirty="0">
                <a:solidFill>
                  <a:srgbClr val="FF0000"/>
                </a:solidFill>
              </a:rPr>
              <a:t>“No blood-spot whatever”</a:t>
            </a:r>
          </a:p>
          <a:p>
            <a:pPr marL="0" indent="0">
              <a:buNone/>
            </a:pPr>
            <a:r>
              <a:rPr lang="en-GB" sz="4000" b="1" dirty="0">
                <a:solidFill>
                  <a:srgbClr val="00B050"/>
                </a:solidFill>
              </a:rPr>
              <a:t>c) “A tub had caught all – ha! ha!”</a:t>
            </a:r>
          </a:p>
          <a:p>
            <a:pPr marL="0" indent="0">
              <a:buNone/>
            </a:pPr>
            <a:r>
              <a:rPr lang="en-GB" sz="4000" b="1" dirty="0">
                <a:solidFill>
                  <a:srgbClr val="FF0000"/>
                </a:solidFill>
              </a:rPr>
              <a:t>d) </a:t>
            </a:r>
            <a:r>
              <a:rPr lang="en-GB" sz="4000" b="1" strike="sngStrike" dirty="0">
                <a:solidFill>
                  <a:srgbClr val="FF0000"/>
                </a:solidFill>
              </a:rPr>
              <a:t>“I then replaced the boards so cleverly, so cunningly, that no human eye – not even his – could have detected any thing wrong.”</a:t>
            </a:r>
          </a:p>
          <a:p>
            <a:pPr marL="0" indent="0">
              <a:buNone/>
            </a:pPr>
            <a:r>
              <a:rPr lang="en-GB" sz="4000" b="1" dirty="0">
                <a:solidFill>
                  <a:srgbClr val="FF0000"/>
                </a:solidFill>
              </a:rPr>
              <a:t>e) </a:t>
            </a:r>
            <a:r>
              <a:rPr lang="en-GB" sz="4000" b="1" strike="sngStrike" dirty="0">
                <a:solidFill>
                  <a:srgbClr val="FF0000"/>
                </a:solidFill>
              </a:rPr>
              <a:t>“I had been too wary for that. A tub had caught all – ha! ha!”</a:t>
            </a:r>
          </a:p>
          <a:p>
            <a:endParaRPr lang="en-GB" sz="3600" b="1" dirty="0"/>
          </a:p>
        </p:txBody>
      </p:sp>
      <p:pic>
        <p:nvPicPr>
          <p:cNvPr id="4" name="Picture 3">
            <a:extLst>
              <a:ext uri="{FF2B5EF4-FFF2-40B4-BE49-F238E27FC236}">
                <a16:creationId xmlns:a16="http://schemas.microsoft.com/office/drawing/2014/main" xmlns="" id="{BBA90108-22B4-4B54-8BF5-AA9C401E92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1762549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Correct!</a:t>
            </a:r>
          </a:p>
        </p:txBody>
      </p:sp>
      <p:sp>
        <p:nvSpPr>
          <p:cNvPr id="3" name="Content Placeholder 2"/>
          <p:cNvSpPr>
            <a:spLocks noGrp="1"/>
          </p:cNvSpPr>
          <p:nvPr>
            <p:ph idx="1"/>
          </p:nvPr>
        </p:nvSpPr>
        <p:spPr/>
        <p:txBody>
          <a:bodyPr>
            <a:normAutofit/>
          </a:bodyPr>
          <a:lstStyle/>
          <a:p>
            <a:pPr marL="0" indent="0">
              <a:buNone/>
            </a:pPr>
            <a:r>
              <a:rPr lang="en-GB" sz="4000" b="1" dirty="0">
                <a:solidFill>
                  <a:srgbClr val="00B050"/>
                </a:solidFill>
              </a:rPr>
              <a:t>a) “A tub had caught all”</a:t>
            </a:r>
          </a:p>
          <a:p>
            <a:pPr marL="0" indent="0">
              <a:buNone/>
            </a:pPr>
            <a:r>
              <a:rPr lang="en-GB" sz="4000" b="1" dirty="0">
                <a:solidFill>
                  <a:srgbClr val="00B050"/>
                </a:solidFill>
              </a:rPr>
              <a:t>c) “A tub had caught all – ha! ha!”</a:t>
            </a:r>
          </a:p>
          <a:p>
            <a:pPr marL="0" indent="0">
              <a:buNone/>
            </a:pPr>
            <a:endParaRPr lang="en-GB" sz="4000" b="1" dirty="0">
              <a:solidFill>
                <a:srgbClr val="00B050"/>
              </a:solidFill>
            </a:endParaRPr>
          </a:p>
          <a:p>
            <a:pPr marL="0" indent="0">
              <a:buNone/>
            </a:pPr>
            <a:r>
              <a:rPr lang="en-GB" sz="4000" b="1" dirty="0">
                <a:solidFill>
                  <a:srgbClr val="00B050"/>
                </a:solidFill>
              </a:rPr>
              <a:t>Both these responses give a precise quotation that fully answers the question.</a:t>
            </a:r>
            <a:endParaRPr lang="en-GB" sz="4000" b="1" dirty="0"/>
          </a:p>
          <a:p>
            <a:endParaRPr lang="en-GB" sz="4000" b="1" dirty="0">
              <a:solidFill>
                <a:srgbClr val="00B050"/>
              </a:solidFill>
            </a:endParaRPr>
          </a:p>
          <a:p>
            <a:endParaRPr lang="en-GB" sz="4000" dirty="0"/>
          </a:p>
        </p:txBody>
      </p:sp>
      <p:pic>
        <p:nvPicPr>
          <p:cNvPr id="4" name="Picture 3">
            <a:extLst>
              <a:ext uri="{FF2B5EF4-FFF2-40B4-BE49-F238E27FC236}">
                <a16:creationId xmlns:a16="http://schemas.microsoft.com/office/drawing/2014/main" xmlns="" id="{EDB8B820-868F-48EA-9AB3-5805859D8D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4211200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720762"/>
          </a:xfrm>
        </p:spPr>
        <p:txBody>
          <a:bodyPr>
            <a:normAutofit/>
          </a:bodyPr>
          <a:lstStyle/>
          <a:p>
            <a:r>
              <a:rPr lang="en-GB" b="1" dirty="0"/>
              <a:t>Wrong!</a:t>
            </a:r>
          </a:p>
        </p:txBody>
      </p:sp>
      <p:sp>
        <p:nvSpPr>
          <p:cNvPr id="3" name="Content Placeholder 2"/>
          <p:cNvSpPr>
            <a:spLocks noGrp="1"/>
          </p:cNvSpPr>
          <p:nvPr>
            <p:ph idx="1"/>
          </p:nvPr>
        </p:nvSpPr>
        <p:spPr>
          <a:xfrm>
            <a:off x="838200" y="1185297"/>
            <a:ext cx="10515600" cy="5378941"/>
          </a:xfrm>
        </p:spPr>
        <p:txBody>
          <a:bodyPr/>
          <a:lstStyle/>
          <a:p>
            <a:pPr marL="0" indent="0">
              <a:buNone/>
            </a:pPr>
            <a:r>
              <a:rPr lang="en-GB" b="1" dirty="0"/>
              <a:t>b) “No blood-spot whatever”</a:t>
            </a:r>
            <a:endParaRPr lang="en-GB" dirty="0"/>
          </a:p>
          <a:p>
            <a:pPr marL="0" indent="0">
              <a:buNone/>
            </a:pPr>
            <a:r>
              <a:rPr lang="en-GB" dirty="0"/>
              <a:t>This quotation shows that there is no blood on the floor but it does not explain </a:t>
            </a:r>
            <a:r>
              <a:rPr lang="en-GB" u="sng" dirty="0"/>
              <a:t>why</a:t>
            </a:r>
            <a:r>
              <a:rPr lang="en-GB" dirty="0"/>
              <a:t> there is no blood on the floor. This quotation does not answer the question. </a:t>
            </a:r>
          </a:p>
          <a:p>
            <a:pPr marL="0" indent="0">
              <a:buNone/>
            </a:pPr>
            <a:r>
              <a:rPr lang="en-GB" b="1" dirty="0"/>
              <a:t>d) “I then replaced the boards so cleverly, so cunningly, that no human eye – not even his – could have detected any thing wrong.”</a:t>
            </a:r>
          </a:p>
          <a:p>
            <a:pPr marL="0" indent="0">
              <a:buNone/>
            </a:pPr>
            <a:r>
              <a:rPr lang="en-GB" dirty="0"/>
              <a:t>This quotation is too long and is about the hiding of the body, not the blood. Again, this does not answer the question.</a:t>
            </a:r>
          </a:p>
          <a:p>
            <a:pPr marL="0" indent="0">
              <a:buNone/>
            </a:pPr>
            <a:r>
              <a:rPr lang="en-GB" b="1" dirty="0"/>
              <a:t>e) “I had been too wary for that. A tub had caught all – ha! ha!”</a:t>
            </a:r>
          </a:p>
          <a:p>
            <a:pPr marL="0" indent="0">
              <a:buNone/>
            </a:pPr>
            <a:r>
              <a:rPr lang="en-GB" dirty="0"/>
              <a:t>Although the correct phrase has been given, there are two phrases here, and the question asks you to “identify</a:t>
            </a:r>
            <a:r>
              <a:rPr lang="en-GB" b="1" dirty="0"/>
              <a:t> </a:t>
            </a:r>
            <a:r>
              <a:rPr lang="en-GB" b="1" u="sng" dirty="0"/>
              <a:t>the</a:t>
            </a:r>
            <a:r>
              <a:rPr lang="en-GB" b="1" dirty="0"/>
              <a:t> </a:t>
            </a:r>
            <a:r>
              <a:rPr lang="en-GB" dirty="0"/>
              <a:t>phrase.” The exact phrase is not identified here. </a:t>
            </a:r>
          </a:p>
          <a:p>
            <a:endParaRPr lang="en-GB" dirty="0"/>
          </a:p>
        </p:txBody>
      </p:sp>
      <p:pic>
        <p:nvPicPr>
          <p:cNvPr id="4" name="Picture 3">
            <a:extLst>
              <a:ext uri="{FF2B5EF4-FFF2-40B4-BE49-F238E27FC236}">
                <a16:creationId xmlns:a16="http://schemas.microsoft.com/office/drawing/2014/main" xmlns="" id="{9F60E55F-AB20-4B5A-B201-94E2AAEF82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7032" y="6063098"/>
            <a:ext cx="1447786" cy="561104"/>
          </a:xfrm>
          <a:prstGeom prst="rect">
            <a:avLst/>
          </a:prstGeom>
        </p:spPr>
      </p:pic>
    </p:spTree>
    <p:extLst>
      <p:ext uri="{BB962C8B-B14F-4D97-AF65-F5344CB8AC3E}">
        <p14:creationId xmlns:p14="http://schemas.microsoft.com/office/powerpoint/2010/main" val="3900433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1699</TotalTime>
  <Words>3287</Words>
  <Application>Microsoft Office PowerPoint</Application>
  <PresentationFormat>Widescreen</PresentationFormat>
  <Paragraphs>240</Paragraphs>
  <Slides>37</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37</vt:i4>
      </vt:variant>
    </vt:vector>
  </HeadingPairs>
  <TitlesOfParts>
    <vt:vector size="43" baseType="lpstr">
      <vt:lpstr>Arial</vt:lpstr>
      <vt:lpstr>Calibri</vt:lpstr>
      <vt:lpstr>Calibri Light</vt:lpstr>
      <vt:lpstr>Times New Roman</vt:lpstr>
      <vt:lpstr>Office Theme</vt:lpstr>
      <vt:lpstr>Pearson</vt:lpstr>
      <vt:lpstr>Week 10 –  Every mark counts  Ensuring 100% on the short questions   </vt:lpstr>
      <vt:lpstr>Which questions are we focusing on?</vt:lpstr>
      <vt:lpstr>Paper 1 – Question 1 – examples</vt:lpstr>
      <vt:lpstr>PowerPoint Presentation</vt:lpstr>
      <vt:lpstr>Lines 1–5 from “The Tell-Tale Heart” This is an extract from a short story. The narrator has murdered an old man and hidden his body under the floorboards. </vt:lpstr>
      <vt:lpstr>Which answers would get the mark?</vt:lpstr>
      <vt:lpstr>Which answers would get the mark?</vt:lpstr>
      <vt:lpstr>Correct!</vt:lpstr>
      <vt:lpstr>Wrong!</vt:lpstr>
      <vt:lpstr>Your turn</vt:lpstr>
      <vt:lpstr>Paper 1 – Question 2 –AO1 – 2 marks</vt:lpstr>
      <vt:lpstr>PowerPoint Presentation</vt:lpstr>
      <vt:lpstr>Lines 13–19</vt:lpstr>
      <vt:lpstr>Which answers would get the marks?</vt:lpstr>
      <vt:lpstr>PowerPoint Presentation</vt:lpstr>
      <vt:lpstr>2/2</vt:lpstr>
      <vt:lpstr>1/2</vt:lpstr>
      <vt:lpstr>0/2</vt:lpstr>
      <vt:lpstr>Your turn</vt:lpstr>
      <vt:lpstr>Paper 2</vt:lpstr>
      <vt:lpstr>Paper 2 – Question 1 –AO1 – 2 Marks</vt:lpstr>
      <vt:lpstr>PowerPoint Presentation</vt:lpstr>
      <vt:lpstr>Lines 41–49</vt:lpstr>
      <vt:lpstr>Which answers would get the marks?</vt:lpstr>
      <vt:lpstr>Which answers would get the marks?</vt:lpstr>
      <vt:lpstr>2/2</vt:lpstr>
      <vt:lpstr>1/2</vt:lpstr>
      <vt:lpstr>0/2</vt:lpstr>
      <vt:lpstr>Your turn</vt:lpstr>
      <vt:lpstr>Your turn</vt:lpstr>
      <vt:lpstr>Lines 10–18</vt:lpstr>
      <vt:lpstr>Paper 2 – Question 4 –AO1 – 1 Mark</vt:lpstr>
      <vt:lpstr>PowerPoint Presentation</vt:lpstr>
      <vt:lpstr>Which answers get the marks?</vt:lpstr>
      <vt:lpstr>Which answers get the marks?</vt:lpstr>
      <vt:lpstr>1/1</vt:lpstr>
      <vt:lpstr>0/1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 Mark Counts</dc:title>
  <dc:creator>Rebecca White</dc:creator>
  <cp:lastModifiedBy>Slade, Liz</cp:lastModifiedBy>
  <cp:revision>59</cp:revision>
  <cp:lastPrinted>2017-05-25T09:54:43Z</cp:lastPrinted>
  <dcterms:created xsi:type="dcterms:W3CDTF">2017-04-21T10:08:54Z</dcterms:created>
  <dcterms:modified xsi:type="dcterms:W3CDTF">2018-08-03T13:36:37Z</dcterms:modified>
</cp:coreProperties>
</file>